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39"/>
  </p:notesMasterIdLst>
  <p:sldIdLst>
    <p:sldId id="256" r:id="rId2"/>
    <p:sldId id="257" r:id="rId3"/>
    <p:sldId id="258" r:id="rId4"/>
    <p:sldId id="259" r:id="rId5"/>
    <p:sldId id="260" r:id="rId6"/>
    <p:sldId id="301" r:id="rId7"/>
    <p:sldId id="262" r:id="rId8"/>
    <p:sldId id="310" r:id="rId9"/>
    <p:sldId id="264" r:id="rId10"/>
    <p:sldId id="302" r:id="rId11"/>
    <p:sldId id="268" r:id="rId12"/>
    <p:sldId id="266" r:id="rId13"/>
    <p:sldId id="269" r:id="rId14"/>
    <p:sldId id="270" r:id="rId15"/>
    <p:sldId id="281" r:id="rId16"/>
    <p:sldId id="282" r:id="rId17"/>
    <p:sldId id="296" r:id="rId18"/>
    <p:sldId id="284" r:id="rId19"/>
    <p:sldId id="286" r:id="rId20"/>
    <p:sldId id="287" r:id="rId21"/>
    <p:sldId id="288" r:id="rId22"/>
    <p:sldId id="289" r:id="rId23"/>
    <p:sldId id="290" r:id="rId24"/>
    <p:sldId id="291" r:id="rId25"/>
    <p:sldId id="292" r:id="rId26"/>
    <p:sldId id="303" r:id="rId27"/>
    <p:sldId id="304" r:id="rId28"/>
    <p:sldId id="280" r:id="rId29"/>
    <p:sldId id="305" r:id="rId30"/>
    <p:sldId id="279" r:id="rId31"/>
    <p:sldId id="306" r:id="rId32"/>
    <p:sldId id="307" r:id="rId33"/>
    <p:sldId id="308" r:id="rId34"/>
    <p:sldId id="299" r:id="rId35"/>
    <p:sldId id="309" r:id="rId36"/>
    <p:sldId id="298" r:id="rId37"/>
    <p:sldId id="300" r:id="rId38"/>
  </p:sldIdLst>
  <p:sldSz cx="9144000" cy="5143500" type="screen16x9"/>
  <p:notesSz cx="6858000" cy="9144000"/>
  <p:embeddedFontLst>
    <p:embeddedFont>
      <p:font typeface="Cambria" panose="02040503050406030204" pitchFamily="18" charset="0"/>
      <p:regular r:id="rId40"/>
      <p:bold r:id="rId41"/>
      <p:italic r:id="rId42"/>
      <p:boldItalic r:id="rId43"/>
    </p:embeddedFont>
    <p:embeddedFont>
      <p:font typeface="Cambria Math" panose="02040503050406030204" pitchFamily="18" charset="0"/>
      <p:regular r:id="rId44"/>
    </p:embeddedFont>
    <p:embeddedFont>
      <p:font typeface="Open Sans" panose="02020500000000000000" charset="0"/>
      <p:regular r:id="rId45"/>
      <p:bold r:id="rId46"/>
      <p:italic r:id="rId47"/>
      <p:boldItalic r:id="rId48"/>
    </p:embeddedFont>
    <p:embeddedFont>
      <p:font typeface="PT Sans Narrow" panose="02020500000000000000" charset="0"/>
      <p:regular r:id="rId49"/>
      <p:bold r:id="rId5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58" roundtripDataSignature="AMtx7mjzdmDnruZ2CBQFMC9zcCgds8C6X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61510B0-2535-4326-A57B-CE319CBF4035}">
  <a:tblStyle styleId="{361510B0-2535-4326-A57B-CE319CBF4035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8051" autoAdjust="0"/>
  </p:normalViewPr>
  <p:slideViewPr>
    <p:cSldViewPr snapToGrid="0">
      <p:cViewPr varScale="1">
        <p:scale>
          <a:sx n="74" d="100"/>
          <a:sy n="74" d="100"/>
        </p:scale>
        <p:origin x="1060" y="4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50" Type="http://schemas.openxmlformats.org/officeDocument/2006/relationships/font" Target="fonts/font11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8" Type="http://customschemas.google.com/relationships/presentationmetadata" Target="metadata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5.fntdata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4.fntdata"/><Relationship Id="rId48" Type="http://schemas.openxmlformats.org/officeDocument/2006/relationships/font" Target="fonts/font9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7.fntdata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2.fntdata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4" name="Google Shape;64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c2a36bf6df_0_2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c2a36bf6df_0_2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c2a36bf6df_0_2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1c2a36bf6df_0_2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By mapping each primitive to one PE for processing, the computation of each row pair stays stationary in the PE.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each PE can use the local spads for both convolutional data reuse and psum accumulation. Since only a sliding window of data has to be retained at a time, the required spad capacity depends only on the filter row size (S) but not the ifmap row size (W),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c2a36bf6df_0_2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1c2a36bf6df_0_2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1c2a36bf6df_0_4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1c2a36bf6df_0_4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1c2a36bf6df_0_4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1c2a36bf6df_0_4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5" name="Google Shape;375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2" name="Google Shape;28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6" name="Google Shape;296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3" name="Google Shape;303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0" name="Google Shape;310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7" name="Google Shape;317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5" name="Google Shape;325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7" name="Google Shape;337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3" name="Google Shape;343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01440722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7" name="Google Shape;387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619472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9" name="Google Shape;399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9" name="Google Shape;399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156797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7" name="Google Shape;387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5" name="Google Shape;405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1c27704b79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1c27704b79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1c2a36bf6d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1c2a36bf6d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c2a36bf6df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c2a36bf6df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c2a36bf6df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1c2a36bf6df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c2a36bf6df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1c2a36bf6df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c2a36bf6df_0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1c2a36bf6df_0_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c2a36bf6df_0_2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c2a36bf6df_0_2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1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" name="Google Shape;11;p21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2" name="Google Shape;12;p21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13" name="Google Shape;13;p21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w="762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4" name="Google Shape;14;p21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15" name="Google Shape;15;p21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16" name="Google Shape;16;p21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w="762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7" name="Google Shape;17;p21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8" name="Google Shape;18;p21"/>
          <p:cNvSpPr txBox="1">
            <a:spLocks noGrp="1"/>
          </p:cNvSpPr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>
            <a:endParaRPr/>
          </a:p>
        </p:txBody>
      </p:sp>
      <p:sp>
        <p:nvSpPr>
          <p:cNvPr id="19" name="Google Shape;19;p21"/>
          <p:cNvSpPr txBox="1">
            <a:spLocks noGrp="1"/>
          </p:cNvSpPr>
          <p:nvPr>
            <p:ph type="subTitle" idx="1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0" name="Google Shape;20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0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p30"/>
          <p:cNvSpPr txBox="1">
            <a:spLocks noGrp="1"/>
          </p:cNvSpPr>
          <p:nvPr>
            <p:ph type="title" hasCustomPrompt="1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30"/>
          <p:cNvSpPr txBox="1">
            <a:spLocks noGrp="1"/>
          </p:cNvSpPr>
          <p:nvPr>
            <p:ph type="body" idx="1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9" name="Google Shape;59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2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22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latin typeface="Cambria"/>
                <a:ea typeface="Cambria"/>
                <a:cs typeface="Cambria"/>
                <a:sym typeface="Cambria"/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5" name="Google Shape;25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23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28;p23"/>
          <p:cNvSpPr txBox="1">
            <a:spLocks noGrp="1"/>
          </p:cNvSpPr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24"/>
          <p:cNvSpPr txBox="1">
            <a:spLocks noGrp="1"/>
          </p:cNvSpPr>
          <p:nvPr>
            <p:ph type="body" idx="1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3" name="Google Shape;33;p24"/>
          <p:cNvSpPr txBox="1">
            <a:spLocks noGrp="1"/>
          </p:cNvSpPr>
          <p:nvPr>
            <p:ph type="body" idx="2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4" name="Google Shape;34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26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0" name="Google Shape;40;p26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1" name="Google Shape;41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6"/>
        </a:solid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27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8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7" name="Google Shape;47;p28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8" name="Google Shape;48;p28"/>
          <p:cNvSpPr txBox="1">
            <a:spLocks noGrp="1"/>
          </p:cNvSpPr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9" name="Google Shape;49;p28"/>
          <p:cNvSpPr txBox="1">
            <a:spLocks noGrp="1"/>
          </p:cNvSpPr>
          <p:nvPr>
            <p:ph type="subTitle" idx="1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0" name="Google Shape;50;p28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29"/>
          <p:cNvSpPr txBox="1">
            <a:spLocks noGrp="1"/>
          </p:cNvSpPr>
          <p:nvPr>
            <p:ph type="body" idx="1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>
            <a:endParaRPr/>
          </a:p>
        </p:txBody>
      </p:sp>
      <p:sp>
        <p:nvSpPr>
          <p:cNvPr id="54" name="Google Shape;54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tropic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endParaRPr/>
          </a:p>
        </p:txBody>
      </p:sp>
      <p:sp>
        <p:nvSpPr>
          <p:cNvPr id="7" name="Google Shape;7;p20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Google Shape;8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"/>
          <p:cNvSpPr txBox="1">
            <a:spLocks noGrp="1"/>
          </p:cNvSpPr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lvl="0"/>
            <a:r>
              <a:rPr lang="en-US" altLang="zh-TW" dirty="0"/>
              <a:t>Explore Dataflow in </a:t>
            </a:r>
            <a:br>
              <a:rPr lang="en-US" altLang="zh-TW" dirty="0"/>
            </a:br>
            <a:r>
              <a:rPr lang="en-US" altLang="zh-TW" dirty="0"/>
              <a:t>Deep Learning Accelerator(DLA)</a:t>
            </a:r>
            <a:endParaRPr dirty="0"/>
          </a:p>
        </p:txBody>
      </p:sp>
      <p:sp>
        <p:nvSpPr>
          <p:cNvPr id="67" name="Google Shape;67;p1"/>
          <p:cNvSpPr txBox="1">
            <a:spLocks noGrp="1"/>
          </p:cNvSpPr>
          <p:nvPr>
            <p:ph type="subTitle" idx="1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zh-TW" dirty="0"/>
              <a:t>b08901093 莊詠翔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342699E-FCA7-4CE7-8C52-3AC7AF2E33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Dataflows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A14DBD3-3544-4765-B199-A03DFA1187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en-US" altLang="zh-TW" dirty="0"/>
              <a:t>Take 3 popular DNN accelerator design for simulation:</a:t>
            </a:r>
          </a:p>
          <a:p>
            <a:pPr lvl="1">
              <a:lnSpc>
                <a:spcPct val="200000"/>
              </a:lnSpc>
            </a:pPr>
            <a:r>
              <a:rPr lang="en-US" altLang="zh-TW" u="sng" dirty="0" err="1"/>
              <a:t>Eyeriss</a:t>
            </a:r>
            <a:r>
              <a:rPr lang="en-US" altLang="zh-TW" dirty="0"/>
              <a:t> from MIT</a:t>
            </a:r>
          </a:p>
          <a:p>
            <a:pPr lvl="1">
              <a:lnSpc>
                <a:spcPct val="200000"/>
              </a:lnSpc>
            </a:pPr>
            <a:r>
              <a:rPr lang="en-US" altLang="zh-TW" u="sng" dirty="0"/>
              <a:t>TPU</a:t>
            </a:r>
            <a:r>
              <a:rPr lang="en-US" altLang="zh-TW" dirty="0"/>
              <a:t> from Google</a:t>
            </a:r>
          </a:p>
          <a:p>
            <a:pPr lvl="1">
              <a:lnSpc>
                <a:spcPct val="200000"/>
              </a:lnSpc>
            </a:pPr>
            <a:r>
              <a:rPr lang="en-US" altLang="zh-TW" u="sng" dirty="0"/>
              <a:t>NVDLA</a:t>
            </a:r>
            <a:r>
              <a:rPr lang="en-US" altLang="zh-TW" dirty="0"/>
              <a:t> from NVIDIA</a:t>
            </a:r>
          </a:p>
          <a:p>
            <a:pPr lvl="1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636481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c2a36bf6df_0_2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Define the problem</a:t>
            </a:r>
            <a:endParaRPr dirty="0"/>
          </a:p>
        </p:txBody>
      </p:sp>
      <p:sp>
        <p:nvSpPr>
          <p:cNvPr id="154" name="Google Shape;154;g1c2a36bf6df_0_230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First, we define parameters in a convolution calculation as follow:</a:t>
            </a:r>
            <a:endParaRPr dirty="0"/>
          </a:p>
        </p:txBody>
      </p:sp>
      <p:pic>
        <p:nvPicPr>
          <p:cNvPr id="5" name="Google Shape;285;p3">
            <a:extLst>
              <a:ext uri="{FF2B5EF4-FFF2-40B4-BE49-F238E27FC236}">
                <a16:creationId xmlns:a16="http://schemas.microsoft.com/office/drawing/2014/main" id="{76EB820D-7AA2-44CE-B705-6198C23571D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864075"/>
            <a:ext cx="5487303" cy="2497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286;p3">
            <a:extLst>
              <a:ext uri="{FF2B5EF4-FFF2-40B4-BE49-F238E27FC236}">
                <a16:creationId xmlns:a16="http://schemas.microsoft.com/office/drawing/2014/main" id="{A8DE2ABB-3D4F-424A-83AD-73C5ED982823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07625" y="2312850"/>
            <a:ext cx="4036375" cy="19869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c2a36bf6df_0_2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Eyeriss </a:t>
            </a:r>
            <a:endParaRPr/>
          </a:p>
        </p:txBody>
      </p:sp>
      <p:sp>
        <p:nvSpPr>
          <p:cNvPr id="141" name="Google Shape;141;g1c2a36bf6df_0_219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 dirty="0"/>
              <a:t>168 processing elements (PEs) that creates a four-level memory hierarchy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 dirty="0"/>
              <a:t>DRAM, GLB, PE-PE links, Spad</a:t>
            </a:r>
            <a:endParaRPr dirty="0"/>
          </a:p>
        </p:txBody>
      </p:sp>
      <p:pic>
        <p:nvPicPr>
          <p:cNvPr id="5" name="Google Shape;135;g1c2a36bf6df_0_213">
            <a:extLst>
              <a:ext uri="{FF2B5EF4-FFF2-40B4-BE49-F238E27FC236}">
                <a16:creationId xmlns:a16="http://schemas.microsoft.com/office/drawing/2014/main" id="{ABAFB975-4611-419F-96B2-72CA32B1645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4372" y="2191585"/>
            <a:ext cx="7215256" cy="27500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c2a36bf6df_0_2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114300" lvl="0">
              <a:buSzPts val="1800"/>
            </a:pPr>
            <a:r>
              <a:rPr lang="en-US" altLang="zh-TW" dirty="0"/>
              <a:t>Row Stationary dataflow</a:t>
            </a:r>
          </a:p>
        </p:txBody>
      </p:sp>
      <p:sp>
        <p:nvSpPr>
          <p:cNvPr id="161" name="Google Shape;161;g1c2a36bf6df_0_236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716200" cy="369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/>
              <a:t>RS dataflow first divides the computation into 1-D convolution primitives.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/>
              <a:t>Calculate 1-D Convolution primitive: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/>
              <a:t>A primitive operates on one row of filter weights and one row of ifmap values, and generates one row of psums.</a:t>
            </a:r>
            <a:endParaRPr dirty="0"/>
          </a:p>
        </p:txBody>
      </p:sp>
      <p:pic>
        <p:nvPicPr>
          <p:cNvPr id="162" name="Google Shape;162;g1c2a36bf6df_0_2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9825" y="1974705"/>
            <a:ext cx="7219950" cy="1762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285;p3">
            <a:extLst>
              <a:ext uri="{FF2B5EF4-FFF2-40B4-BE49-F238E27FC236}">
                <a16:creationId xmlns:a16="http://schemas.microsoft.com/office/drawing/2014/main" id="{AA84EAF9-9AF8-4440-A826-539424C97263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02199" y="0"/>
            <a:ext cx="2981169" cy="13566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192FADAF-08D0-4100-9E5A-3E0FFABEBF32}"/>
              </a:ext>
            </a:extLst>
          </p:cNvPr>
          <p:cNvSpPr/>
          <p:nvPr/>
        </p:nvSpPr>
        <p:spPr>
          <a:xfrm>
            <a:off x="5210175" y="374649"/>
            <a:ext cx="457200" cy="70376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35DAD2D-9148-42D8-A682-12B0062BA3A4}"/>
              </a:ext>
            </a:extLst>
          </p:cNvPr>
          <p:cNvSpPr/>
          <p:nvPr/>
        </p:nvSpPr>
        <p:spPr>
          <a:xfrm>
            <a:off x="6083220" y="370348"/>
            <a:ext cx="565229" cy="70376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8F1CBD9-BA86-4E25-AAED-F17462E8958A}"/>
              </a:ext>
            </a:extLst>
          </p:cNvPr>
          <p:cNvSpPr/>
          <p:nvPr/>
        </p:nvSpPr>
        <p:spPr>
          <a:xfrm>
            <a:off x="6899196" y="360823"/>
            <a:ext cx="565229" cy="70376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  <p:bldP spid="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c2a36bf6df_0_24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2-D Convolution PE Set</a:t>
            </a:r>
            <a:endParaRPr/>
          </a:p>
        </p:txBody>
      </p:sp>
      <p:sp>
        <p:nvSpPr>
          <p:cNvPr id="168" name="Google Shape;168;g1c2a36bf6df_0_242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49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Shares the same row of filter or ifmap across primitives.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Accumulates the psums from multiple primitives.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Data reuse in a set(with PE-PE links):</a:t>
            </a:r>
            <a:endParaRPr/>
          </a:p>
        </p:txBody>
      </p:sp>
      <p:pic>
        <p:nvPicPr>
          <p:cNvPr id="169" name="Google Shape;169;g1c2a36bf6df_0_242"/>
          <p:cNvPicPr preferRelativeResize="0"/>
          <p:nvPr/>
        </p:nvPicPr>
        <p:blipFill rotWithShape="1">
          <a:blip r:embed="rId3">
            <a:alphaModFix/>
          </a:blip>
          <a:srcRect t="13859"/>
          <a:stretch/>
        </p:blipFill>
        <p:spPr>
          <a:xfrm>
            <a:off x="823913" y="2571750"/>
            <a:ext cx="7496175" cy="206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285;p3">
            <a:extLst>
              <a:ext uri="{FF2B5EF4-FFF2-40B4-BE49-F238E27FC236}">
                <a16:creationId xmlns:a16="http://schemas.microsoft.com/office/drawing/2014/main" id="{77859B83-13AD-4978-81A9-F801C4439007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02199" y="0"/>
            <a:ext cx="2981169" cy="13566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EB7A252B-8CDD-473D-88A9-4573C9868169}"/>
              </a:ext>
            </a:extLst>
          </p:cNvPr>
          <p:cNvSpPr/>
          <p:nvPr/>
        </p:nvSpPr>
        <p:spPr>
          <a:xfrm>
            <a:off x="5210175" y="374648"/>
            <a:ext cx="457200" cy="29845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5AB2843-DF29-412E-BC6B-C4318830208C}"/>
              </a:ext>
            </a:extLst>
          </p:cNvPr>
          <p:cNvSpPr/>
          <p:nvPr/>
        </p:nvSpPr>
        <p:spPr>
          <a:xfrm>
            <a:off x="6899196" y="360823"/>
            <a:ext cx="569992" cy="70376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1D43C0A-FC03-4693-B47F-C0F2D1749242}"/>
              </a:ext>
            </a:extLst>
          </p:cNvPr>
          <p:cNvSpPr/>
          <p:nvPr/>
        </p:nvSpPr>
        <p:spPr>
          <a:xfrm>
            <a:off x="6089571" y="374648"/>
            <a:ext cx="554696" cy="29845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" name="直線單箭頭接點 2">
            <a:extLst>
              <a:ext uri="{FF2B5EF4-FFF2-40B4-BE49-F238E27FC236}">
                <a16:creationId xmlns:a16="http://schemas.microsoft.com/office/drawing/2014/main" id="{2905FA7B-CC86-4FFA-AD10-8B29C0197297}"/>
              </a:ext>
            </a:extLst>
          </p:cNvPr>
          <p:cNvCxnSpPr>
            <a:cxnSpLocks/>
          </p:cNvCxnSpPr>
          <p:nvPr/>
        </p:nvCxnSpPr>
        <p:spPr>
          <a:xfrm>
            <a:off x="5699125" y="493714"/>
            <a:ext cx="358775" cy="10411"/>
          </a:xfrm>
          <a:prstGeom prst="straightConnector1">
            <a:avLst/>
          </a:prstGeom>
          <a:ln>
            <a:solidFill>
              <a:srgbClr val="FF0000"/>
            </a:solidFill>
            <a:headEnd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872BA9F9-1DE4-4594-8DDB-922E123B29C7}"/>
              </a:ext>
            </a:extLst>
          </p:cNvPr>
          <p:cNvCxnSpPr>
            <a:cxnSpLocks/>
          </p:cNvCxnSpPr>
          <p:nvPr/>
        </p:nvCxnSpPr>
        <p:spPr>
          <a:xfrm flipV="1">
            <a:off x="6647284" y="431199"/>
            <a:ext cx="251912" cy="72926"/>
          </a:xfrm>
          <a:prstGeom prst="straightConnector1">
            <a:avLst/>
          </a:prstGeom>
          <a:ln>
            <a:solidFill>
              <a:srgbClr val="FF0000"/>
            </a:solidFill>
            <a:headEnd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0EA42953-CEB2-43AB-AB41-571B35129EAC}"/>
              </a:ext>
            </a:extLst>
          </p:cNvPr>
          <p:cNvCxnSpPr>
            <a:cxnSpLocks/>
          </p:cNvCxnSpPr>
          <p:nvPr/>
        </p:nvCxnSpPr>
        <p:spPr>
          <a:xfrm flipV="1">
            <a:off x="6647284" y="374648"/>
            <a:ext cx="236116" cy="56551"/>
          </a:xfrm>
          <a:prstGeom prst="straightConnector1">
            <a:avLst/>
          </a:prstGeom>
          <a:ln>
            <a:solidFill>
              <a:srgbClr val="FF0000"/>
            </a:solidFill>
            <a:headEnd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0B2D9DD5-D618-4B1E-B6AB-B72C465DA613}"/>
              </a:ext>
            </a:extLst>
          </p:cNvPr>
          <p:cNvCxnSpPr>
            <a:cxnSpLocks/>
          </p:cNvCxnSpPr>
          <p:nvPr/>
        </p:nvCxnSpPr>
        <p:spPr>
          <a:xfrm flipV="1">
            <a:off x="6647284" y="480362"/>
            <a:ext cx="248895" cy="119980"/>
          </a:xfrm>
          <a:prstGeom prst="straightConnector1">
            <a:avLst/>
          </a:prstGeom>
          <a:ln>
            <a:solidFill>
              <a:srgbClr val="FF0000"/>
            </a:solidFill>
            <a:headEnd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0EEBD594-BB2F-4ABE-AD52-CC305C4200BA}"/>
              </a:ext>
            </a:extLst>
          </p:cNvPr>
          <p:cNvGrpSpPr/>
          <p:nvPr/>
        </p:nvGrpSpPr>
        <p:grpSpPr>
          <a:xfrm>
            <a:off x="1729305" y="2289174"/>
            <a:ext cx="4961489" cy="2268709"/>
            <a:chOff x="1729305" y="2289174"/>
            <a:chExt cx="4961489" cy="2268709"/>
          </a:xfrm>
        </p:grpSpPr>
        <p:sp>
          <p:nvSpPr>
            <p:cNvPr id="8" name="橢圓 7">
              <a:extLst>
                <a:ext uri="{FF2B5EF4-FFF2-40B4-BE49-F238E27FC236}">
                  <a16:creationId xmlns:a16="http://schemas.microsoft.com/office/drawing/2014/main" id="{422D31E8-8F53-47BB-9E21-47096C209D6B}"/>
                </a:ext>
              </a:extLst>
            </p:cNvPr>
            <p:cNvSpPr/>
            <p:nvPr/>
          </p:nvSpPr>
          <p:spPr>
            <a:xfrm>
              <a:off x="1729305" y="2653241"/>
              <a:ext cx="632894" cy="1904642"/>
            </a:xfrm>
            <a:prstGeom prst="ellipse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橢圓 17">
              <a:extLst>
                <a:ext uri="{FF2B5EF4-FFF2-40B4-BE49-F238E27FC236}">
                  <a16:creationId xmlns:a16="http://schemas.microsoft.com/office/drawing/2014/main" id="{B83814C1-AB80-4100-99E5-6B3995FA730D}"/>
                </a:ext>
              </a:extLst>
            </p:cNvPr>
            <p:cNvSpPr/>
            <p:nvPr/>
          </p:nvSpPr>
          <p:spPr>
            <a:xfrm>
              <a:off x="4184638" y="2289174"/>
              <a:ext cx="632894" cy="1904642"/>
            </a:xfrm>
            <a:prstGeom prst="ellipse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橢圓 19">
              <a:extLst>
                <a:ext uri="{FF2B5EF4-FFF2-40B4-BE49-F238E27FC236}">
                  <a16:creationId xmlns:a16="http://schemas.microsoft.com/office/drawing/2014/main" id="{AA6901F7-CCE6-4796-88CF-7A33B3C8988E}"/>
                </a:ext>
              </a:extLst>
            </p:cNvPr>
            <p:cNvSpPr/>
            <p:nvPr/>
          </p:nvSpPr>
          <p:spPr>
            <a:xfrm>
              <a:off x="6057900" y="2612875"/>
              <a:ext cx="632894" cy="1904642"/>
            </a:xfrm>
            <a:prstGeom prst="ellipse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1c2a36bf6df_0_4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/>
              <a:t>TPU</a:t>
            </a:r>
            <a:endParaRPr dirty="0"/>
          </a:p>
        </p:txBody>
      </p:sp>
      <p:sp>
        <p:nvSpPr>
          <p:cNvPr id="259" name="Google Shape;259;g1c2a36bf6df_0_436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lvl="0"/>
            <a:r>
              <a:rPr lang="en-US" altLang="zh-TW" dirty="0"/>
              <a:t>Off-chip DRAM, </a:t>
            </a:r>
            <a:r>
              <a:rPr lang="zh-TW" altLang="zh-TW" dirty="0"/>
              <a:t>GLB</a:t>
            </a:r>
            <a:r>
              <a:rPr lang="en-US" altLang="zh-TW" dirty="0"/>
              <a:t> for input and output</a:t>
            </a:r>
            <a:r>
              <a:rPr lang="zh-TW" altLang="zh-TW" dirty="0"/>
              <a:t>, </a:t>
            </a:r>
            <a:r>
              <a:rPr lang="en-US" altLang="zh-TW" dirty="0"/>
              <a:t>weight</a:t>
            </a:r>
            <a:r>
              <a:rPr lang="zh-TW" altLang="zh-TW" dirty="0"/>
              <a:t>Spad</a:t>
            </a:r>
            <a:endParaRPr dirty="0"/>
          </a:p>
        </p:txBody>
      </p:sp>
      <p:pic>
        <p:nvPicPr>
          <p:cNvPr id="260" name="Google Shape;260;g1c2a36bf6df_0_4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326" y="1840800"/>
            <a:ext cx="8155926" cy="3302699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g1c2a36bf6df_0_436"/>
          <p:cNvSpPr/>
          <p:nvPr/>
        </p:nvSpPr>
        <p:spPr>
          <a:xfrm>
            <a:off x="4667550" y="1988725"/>
            <a:ext cx="3801300" cy="1857900"/>
          </a:xfrm>
          <a:prstGeom prst="ellipse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c2a36bf6df_0_44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114300" lvl="0">
              <a:buSzPts val="1800"/>
            </a:pPr>
            <a:r>
              <a:rPr lang="en-US" altLang="zh-TW" dirty="0"/>
              <a:t>Systolic array</a:t>
            </a:r>
          </a:p>
        </p:txBody>
      </p:sp>
      <p:sp>
        <p:nvSpPr>
          <p:cNvPr id="267" name="Google Shape;267;g1c2a36bf6df_0_443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25450" indent="-285750">
              <a:buSzPts val="1400"/>
            </a:pPr>
            <a:r>
              <a:rPr lang="en-US" altLang="zh-TW" dirty="0"/>
              <a:t>Wires only connect spatially adjacent ALUs</a:t>
            </a:r>
            <a:endParaRPr lang="en-US" dirty="0"/>
          </a:p>
          <a:p>
            <a:pPr marL="425450" indent="-285750">
              <a:buSzPts val="1400"/>
            </a:pPr>
            <a:r>
              <a:rPr lang="en-US" altLang="zh-TW" dirty="0"/>
              <a:t>Inputs are reuse vertically (spatial)</a:t>
            </a:r>
            <a:endParaRPr lang="en-US" dirty="0"/>
          </a:p>
          <a:p>
            <a:pPr marL="425450" indent="-285750">
              <a:buSzPts val="1400"/>
            </a:pPr>
            <a:r>
              <a:rPr lang="en-US" altLang="zh-TW" u="sng" dirty="0"/>
              <a:t>Weight stationary</a:t>
            </a:r>
            <a:endParaRPr lang="en-US" u="sng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CF6F7169-F23B-40EB-9628-FE26FD53A5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1014" y="1152425"/>
            <a:ext cx="3810000" cy="20955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zh-TW"/>
              <a:t>TPU-like Architecture</a:t>
            </a:r>
            <a:endParaRPr/>
          </a:p>
        </p:txBody>
      </p:sp>
      <p:sp>
        <p:nvSpPr>
          <p:cNvPr id="378" name="Google Shape;378;p15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 dirty="0"/>
              <a:t>No input_spad since TPU only load and store weight in the P</a:t>
            </a:r>
            <a:r>
              <a:rPr lang="en-US" altLang="zh-TW" dirty="0"/>
              <a:t>Es.</a:t>
            </a:r>
          </a:p>
          <a:p>
            <a:r>
              <a:rPr lang="en-US" altLang="zh-TW" dirty="0" err="1"/>
              <a:t>PsumReg</a:t>
            </a:r>
            <a:r>
              <a:rPr lang="zh-TW" altLang="en-US" dirty="0"/>
              <a:t> </a:t>
            </a:r>
            <a:r>
              <a:rPr lang="en-US" altLang="zh-TW" dirty="0"/>
              <a:t>store temporal partial sum to simulate the accumulator.</a:t>
            </a:r>
          </a:p>
          <a:p>
            <a:pPr lvl="0"/>
            <a:r>
              <a:rPr lang="en-US" altLang="zh-TW" dirty="0"/>
              <a:t>T</a:t>
            </a:r>
            <a:r>
              <a:rPr lang="zh-TW" altLang="zh-TW" dirty="0"/>
              <a:t>he word-bits is 16 rather than 8 (for comparison with other architecture).</a:t>
            </a:r>
            <a:endParaRPr lang="en-US" altLang="zh-TW" dirty="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endParaRPr dirty="0"/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A29EDC4E-DD01-4265-998E-0CD7C883F44F}"/>
              </a:ext>
            </a:extLst>
          </p:cNvPr>
          <p:cNvGrpSpPr/>
          <p:nvPr/>
        </p:nvGrpSpPr>
        <p:grpSpPr>
          <a:xfrm>
            <a:off x="1987782" y="2446681"/>
            <a:ext cx="5168435" cy="2522056"/>
            <a:chOff x="1261241" y="1955892"/>
            <a:chExt cx="6115032" cy="2983970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CD0B7ACB-E5F5-43EB-8BFD-A913D4764ADB}"/>
                </a:ext>
              </a:extLst>
            </p:cNvPr>
            <p:cNvSpPr/>
            <p:nvPr/>
          </p:nvSpPr>
          <p:spPr>
            <a:xfrm>
              <a:off x="3384331" y="1955892"/>
              <a:ext cx="1860331" cy="409903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000" dirty="0"/>
                <a:t>DRAM</a:t>
              </a:r>
              <a:endParaRPr lang="zh-TW" altLang="en-US" sz="2000" dirty="0"/>
            </a:p>
          </p:txBody>
        </p:sp>
        <p:cxnSp>
          <p:nvCxnSpPr>
            <p:cNvPr id="6" name="直線接點 5">
              <a:extLst>
                <a:ext uri="{FF2B5EF4-FFF2-40B4-BE49-F238E27FC236}">
                  <a16:creationId xmlns:a16="http://schemas.microsoft.com/office/drawing/2014/main" id="{EC19E1A9-78D4-449E-9A7E-9A098D5D4F1A}"/>
                </a:ext>
              </a:extLst>
            </p:cNvPr>
            <p:cNvCxnSpPr>
              <a:cxnSpLocks/>
              <a:stCxn id="5" idx="2"/>
            </p:cNvCxnSpPr>
            <p:nvPr/>
          </p:nvCxnSpPr>
          <p:spPr>
            <a:xfrm>
              <a:off x="4314497" y="2365795"/>
              <a:ext cx="0" cy="571501"/>
            </a:xfrm>
            <a:prstGeom prst="line">
              <a:avLst/>
            </a:prstGeom>
            <a:ln w="1905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1440F6B2-CA37-46EC-B888-625F0A2D415C}"/>
                </a:ext>
              </a:extLst>
            </p:cNvPr>
            <p:cNvSpPr/>
            <p:nvPr/>
          </p:nvSpPr>
          <p:spPr>
            <a:xfrm>
              <a:off x="3368566" y="2641293"/>
              <a:ext cx="1860331" cy="40990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000" dirty="0"/>
                <a:t>GLB</a:t>
              </a:r>
              <a:endParaRPr lang="zh-TW" altLang="en-US" sz="2000" dirty="0"/>
            </a:p>
          </p:txBody>
        </p:sp>
        <p:cxnSp>
          <p:nvCxnSpPr>
            <p:cNvPr id="8" name="直線接點 7">
              <a:extLst>
                <a:ext uri="{FF2B5EF4-FFF2-40B4-BE49-F238E27FC236}">
                  <a16:creationId xmlns:a16="http://schemas.microsoft.com/office/drawing/2014/main" id="{646369CD-1510-4B8E-B7B9-58BC15BD8CB8}"/>
                </a:ext>
              </a:extLst>
            </p:cNvPr>
            <p:cNvCxnSpPr>
              <a:cxnSpLocks/>
            </p:cNvCxnSpPr>
            <p:nvPr/>
          </p:nvCxnSpPr>
          <p:spPr>
            <a:xfrm>
              <a:off x="4314497" y="3051196"/>
              <a:ext cx="0" cy="180102"/>
            </a:xfrm>
            <a:prstGeom prst="line">
              <a:avLst/>
            </a:prstGeom>
            <a:ln w="1905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線接點 8">
              <a:extLst>
                <a:ext uri="{FF2B5EF4-FFF2-40B4-BE49-F238E27FC236}">
                  <a16:creationId xmlns:a16="http://schemas.microsoft.com/office/drawing/2014/main" id="{30ECC7EF-5D2F-467D-A9BC-DACD676249CE}"/>
                </a:ext>
              </a:extLst>
            </p:cNvPr>
            <p:cNvCxnSpPr>
              <a:cxnSpLocks/>
            </p:cNvCxnSpPr>
            <p:nvPr/>
          </p:nvCxnSpPr>
          <p:spPr>
            <a:xfrm>
              <a:off x="2175641" y="3231298"/>
              <a:ext cx="4349294" cy="0"/>
            </a:xfrm>
            <a:prstGeom prst="line">
              <a:avLst/>
            </a:prstGeom>
            <a:ln w="1905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" name="群組 9">
              <a:extLst>
                <a:ext uri="{FF2B5EF4-FFF2-40B4-BE49-F238E27FC236}">
                  <a16:creationId xmlns:a16="http://schemas.microsoft.com/office/drawing/2014/main" id="{84D02ACA-9CE4-44B6-AD54-B785B7C5723B}"/>
                </a:ext>
              </a:extLst>
            </p:cNvPr>
            <p:cNvGrpSpPr/>
            <p:nvPr/>
          </p:nvGrpSpPr>
          <p:grpSpPr>
            <a:xfrm>
              <a:off x="1261241" y="3231298"/>
              <a:ext cx="1765738" cy="1708564"/>
              <a:chOff x="1261241" y="3231298"/>
              <a:chExt cx="1765738" cy="1708564"/>
            </a:xfrm>
          </p:grpSpPr>
          <p:grpSp>
            <p:nvGrpSpPr>
              <p:cNvPr id="28" name="群組 27">
                <a:extLst>
                  <a:ext uri="{FF2B5EF4-FFF2-40B4-BE49-F238E27FC236}">
                    <a16:creationId xmlns:a16="http://schemas.microsoft.com/office/drawing/2014/main" id="{29638DCB-5995-40BA-817E-5CC844B33B09}"/>
                  </a:ext>
                </a:extLst>
              </p:cNvPr>
              <p:cNvGrpSpPr/>
              <p:nvPr/>
            </p:nvGrpSpPr>
            <p:grpSpPr>
              <a:xfrm>
                <a:off x="1261241" y="3231298"/>
                <a:ext cx="1765738" cy="1708564"/>
                <a:chOff x="1261241" y="3231298"/>
                <a:chExt cx="1765738" cy="1708564"/>
              </a:xfrm>
            </p:grpSpPr>
            <p:sp>
              <p:nvSpPr>
                <p:cNvPr id="33" name="矩形: 圓角 32">
                  <a:extLst>
                    <a:ext uri="{FF2B5EF4-FFF2-40B4-BE49-F238E27FC236}">
                      <a16:creationId xmlns:a16="http://schemas.microsoft.com/office/drawing/2014/main" id="{3D24D8E3-3870-4489-ABBB-C96775EA424D}"/>
                    </a:ext>
                  </a:extLst>
                </p:cNvPr>
                <p:cNvSpPr/>
                <p:nvPr/>
              </p:nvSpPr>
              <p:spPr>
                <a:xfrm>
                  <a:off x="1324303" y="3520966"/>
                  <a:ext cx="1702676" cy="1418896"/>
                </a:xfrm>
                <a:prstGeom prst="roundRect">
                  <a:avLst/>
                </a:prstGeom>
                <a:noFill/>
                <a:ln>
                  <a:prstDash val="lg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/>
                </a:p>
              </p:txBody>
            </p:sp>
            <p:sp>
              <p:nvSpPr>
                <p:cNvPr id="34" name="文字方塊 33">
                  <a:extLst>
                    <a:ext uri="{FF2B5EF4-FFF2-40B4-BE49-F238E27FC236}">
                      <a16:creationId xmlns:a16="http://schemas.microsoft.com/office/drawing/2014/main" id="{F2CDF985-E6D7-4BFE-B397-85F8056F9294}"/>
                    </a:ext>
                  </a:extLst>
                </p:cNvPr>
                <p:cNvSpPr txBox="1"/>
                <p:nvPr/>
              </p:nvSpPr>
              <p:spPr>
                <a:xfrm>
                  <a:off x="1261241" y="3231298"/>
                  <a:ext cx="91440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TW" dirty="0"/>
                    <a:t>PE</a:t>
                  </a:r>
                  <a:endParaRPr lang="zh-TW" altLang="en-US" dirty="0"/>
                </a:p>
              </p:txBody>
            </p:sp>
          </p:grpSp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8421B47F-9C24-405B-92BE-9DE557315459}"/>
                  </a:ext>
                </a:extLst>
              </p:cNvPr>
              <p:cNvSpPr/>
              <p:nvPr/>
            </p:nvSpPr>
            <p:spPr>
              <a:xfrm>
                <a:off x="1481959" y="3641898"/>
                <a:ext cx="1397876" cy="335527"/>
              </a:xfrm>
              <a:prstGeom prst="rect">
                <a:avLst/>
              </a:prstGeom>
              <a:solidFill>
                <a:schemeClr val="accent5"/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 err="1"/>
                  <a:t>WeightReg</a:t>
                </a:r>
                <a:endParaRPr lang="zh-TW" altLang="en-US" dirty="0"/>
              </a:p>
            </p:txBody>
          </p:sp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CA5D2E74-C94E-4C00-AD1E-4308F2BC49AE}"/>
                  </a:ext>
                </a:extLst>
              </p:cNvPr>
              <p:cNvSpPr/>
              <p:nvPr/>
            </p:nvSpPr>
            <p:spPr>
              <a:xfrm>
                <a:off x="1481959" y="4072563"/>
                <a:ext cx="1397876" cy="335527"/>
              </a:xfrm>
              <a:prstGeom prst="rect">
                <a:avLst/>
              </a:prstGeom>
              <a:solidFill>
                <a:srgbClr val="0070C0"/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/>
                  <a:t>MAC</a:t>
                </a:r>
                <a:endParaRPr lang="zh-TW" altLang="en-US" dirty="0"/>
              </a:p>
            </p:txBody>
          </p:sp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66708EC4-2C32-4ADF-9C0F-623C6F70A635}"/>
                  </a:ext>
                </a:extLst>
              </p:cNvPr>
              <p:cNvSpPr/>
              <p:nvPr/>
            </p:nvSpPr>
            <p:spPr>
              <a:xfrm>
                <a:off x="1481959" y="4501512"/>
                <a:ext cx="1397876" cy="335527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 err="1"/>
                  <a:t>PsumReg</a:t>
                </a:r>
                <a:endParaRPr lang="zh-TW" altLang="en-US" dirty="0"/>
              </a:p>
            </p:txBody>
          </p:sp>
          <p:cxnSp>
            <p:nvCxnSpPr>
              <p:cNvPr id="32" name="直線接點 31">
                <a:extLst>
                  <a:ext uri="{FF2B5EF4-FFF2-40B4-BE49-F238E27FC236}">
                    <a16:creationId xmlns:a16="http://schemas.microsoft.com/office/drawing/2014/main" id="{2B4326B6-46CC-443A-8774-506CE83C4EDE}"/>
                  </a:ext>
                </a:extLst>
              </p:cNvPr>
              <p:cNvCxnSpPr>
                <a:cxnSpLocks/>
                <a:endCxn id="33" idx="0"/>
              </p:cNvCxnSpPr>
              <p:nvPr/>
            </p:nvCxnSpPr>
            <p:spPr>
              <a:xfrm>
                <a:off x="2175641" y="3231298"/>
                <a:ext cx="0" cy="289668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" name="文字方塊 10">
              <a:extLst>
                <a:ext uri="{FF2B5EF4-FFF2-40B4-BE49-F238E27FC236}">
                  <a16:creationId xmlns:a16="http://schemas.microsoft.com/office/drawing/2014/main" id="{A0BE4CD4-4849-4B60-8B95-2D5E4A541B76}"/>
                </a:ext>
              </a:extLst>
            </p:cNvPr>
            <p:cNvSpPr txBox="1"/>
            <p:nvPr/>
          </p:nvSpPr>
          <p:spPr>
            <a:xfrm>
              <a:off x="5228897" y="4501512"/>
              <a:ext cx="38163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600" b="1" dirty="0"/>
                <a:t>…</a:t>
              </a:r>
              <a:endParaRPr lang="zh-TW" altLang="en-US" sz="1600" b="1" dirty="0"/>
            </a:p>
          </p:txBody>
        </p:sp>
        <p:grpSp>
          <p:nvGrpSpPr>
            <p:cNvPr id="12" name="群組 11">
              <a:extLst>
                <a:ext uri="{FF2B5EF4-FFF2-40B4-BE49-F238E27FC236}">
                  <a16:creationId xmlns:a16="http://schemas.microsoft.com/office/drawing/2014/main" id="{93347A58-71C0-40B4-9C99-859EA8545AEC}"/>
                </a:ext>
              </a:extLst>
            </p:cNvPr>
            <p:cNvGrpSpPr/>
            <p:nvPr/>
          </p:nvGrpSpPr>
          <p:grpSpPr>
            <a:xfrm>
              <a:off x="3400097" y="3231298"/>
              <a:ext cx="1765738" cy="1708564"/>
              <a:chOff x="1261241" y="3231298"/>
              <a:chExt cx="1765738" cy="1708564"/>
            </a:xfrm>
          </p:grpSpPr>
          <p:grpSp>
            <p:nvGrpSpPr>
              <p:cNvPr id="21" name="群組 20">
                <a:extLst>
                  <a:ext uri="{FF2B5EF4-FFF2-40B4-BE49-F238E27FC236}">
                    <a16:creationId xmlns:a16="http://schemas.microsoft.com/office/drawing/2014/main" id="{6C34FA72-5E13-42F8-B1D5-66CA4656344D}"/>
                  </a:ext>
                </a:extLst>
              </p:cNvPr>
              <p:cNvGrpSpPr/>
              <p:nvPr/>
            </p:nvGrpSpPr>
            <p:grpSpPr>
              <a:xfrm>
                <a:off x="1261241" y="3231298"/>
                <a:ext cx="1765738" cy="1708564"/>
                <a:chOff x="1261241" y="3231298"/>
                <a:chExt cx="1765738" cy="1708564"/>
              </a:xfrm>
            </p:grpSpPr>
            <p:sp>
              <p:nvSpPr>
                <p:cNvPr id="26" name="矩形: 圓角 25">
                  <a:extLst>
                    <a:ext uri="{FF2B5EF4-FFF2-40B4-BE49-F238E27FC236}">
                      <a16:creationId xmlns:a16="http://schemas.microsoft.com/office/drawing/2014/main" id="{D73A4E1D-DB8B-42BC-9FFF-0A1C82FE3DD4}"/>
                    </a:ext>
                  </a:extLst>
                </p:cNvPr>
                <p:cNvSpPr/>
                <p:nvPr/>
              </p:nvSpPr>
              <p:spPr>
                <a:xfrm>
                  <a:off x="1324303" y="3520966"/>
                  <a:ext cx="1702676" cy="1418896"/>
                </a:xfrm>
                <a:prstGeom prst="roundRect">
                  <a:avLst/>
                </a:prstGeom>
                <a:noFill/>
                <a:ln>
                  <a:prstDash val="lg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/>
                </a:p>
              </p:txBody>
            </p:sp>
            <p:sp>
              <p:nvSpPr>
                <p:cNvPr id="27" name="文字方塊 26">
                  <a:extLst>
                    <a:ext uri="{FF2B5EF4-FFF2-40B4-BE49-F238E27FC236}">
                      <a16:creationId xmlns:a16="http://schemas.microsoft.com/office/drawing/2014/main" id="{0FA1513A-C054-46D8-977F-F4FDBB58CD71}"/>
                    </a:ext>
                  </a:extLst>
                </p:cNvPr>
                <p:cNvSpPr txBox="1"/>
                <p:nvPr/>
              </p:nvSpPr>
              <p:spPr>
                <a:xfrm>
                  <a:off x="1261241" y="3231298"/>
                  <a:ext cx="91440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TW" dirty="0"/>
                    <a:t>PE</a:t>
                  </a:r>
                  <a:endParaRPr lang="zh-TW" altLang="en-US" dirty="0"/>
                </a:p>
              </p:txBody>
            </p:sp>
          </p:grpSp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1ED9500D-F1CF-4B78-9B23-B89AA2B7D747}"/>
                  </a:ext>
                </a:extLst>
              </p:cNvPr>
              <p:cNvSpPr/>
              <p:nvPr/>
            </p:nvSpPr>
            <p:spPr>
              <a:xfrm>
                <a:off x="1481959" y="3641898"/>
                <a:ext cx="1397876" cy="335527"/>
              </a:xfrm>
              <a:prstGeom prst="rect">
                <a:avLst/>
              </a:prstGeom>
              <a:solidFill>
                <a:schemeClr val="accent5"/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 err="1"/>
                  <a:t>WeightReg</a:t>
                </a:r>
                <a:endParaRPr lang="zh-TW" altLang="en-US" dirty="0"/>
              </a:p>
            </p:txBody>
          </p:sp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31FBCA46-7028-4C87-8B6E-C53706096E88}"/>
                  </a:ext>
                </a:extLst>
              </p:cNvPr>
              <p:cNvSpPr/>
              <p:nvPr/>
            </p:nvSpPr>
            <p:spPr>
              <a:xfrm>
                <a:off x="1481959" y="4072563"/>
                <a:ext cx="1397876" cy="335527"/>
              </a:xfrm>
              <a:prstGeom prst="rect">
                <a:avLst/>
              </a:prstGeom>
              <a:solidFill>
                <a:srgbClr val="0070C0"/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/>
                  <a:t>MAC</a:t>
                </a:r>
                <a:endParaRPr lang="zh-TW" altLang="en-US" dirty="0"/>
              </a:p>
            </p:txBody>
          </p:sp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D09ACACF-C22F-4E6A-81C5-CECA2F813D24}"/>
                  </a:ext>
                </a:extLst>
              </p:cNvPr>
              <p:cNvSpPr/>
              <p:nvPr/>
            </p:nvSpPr>
            <p:spPr>
              <a:xfrm>
                <a:off x="1481959" y="4501512"/>
                <a:ext cx="1397876" cy="335527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 err="1"/>
                  <a:t>PsumReg</a:t>
                </a:r>
                <a:endParaRPr lang="zh-TW" altLang="en-US" dirty="0"/>
              </a:p>
            </p:txBody>
          </p:sp>
          <p:cxnSp>
            <p:nvCxnSpPr>
              <p:cNvPr id="25" name="直線接點 24">
                <a:extLst>
                  <a:ext uri="{FF2B5EF4-FFF2-40B4-BE49-F238E27FC236}">
                    <a16:creationId xmlns:a16="http://schemas.microsoft.com/office/drawing/2014/main" id="{F15FE118-9026-47F6-8134-6CFFFD94B8F3}"/>
                  </a:ext>
                </a:extLst>
              </p:cNvPr>
              <p:cNvCxnSpPr>
                <a:cxnSpLocks/>
                <a:endCxn id="26" idx="0"/>
              </p:cNvCxnSpPr>
              <p:nvPr/>
            </p:nvCxnSpPr>
            <p:spPr>
              <a:xfrm>
                <a:off x="2175641" y="3231298"/>
                <a:ext cx="0" cy="289668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" name="群組 12">
              <a:extLst>
                <a:ext uri="{FF2B5EF4-FFF2-40B4-BE49-F238E27FC236}">
                  <a16:creationId xmlns:a16="http://schemas.microsoft.com/office/drawing/2014/main" id="{3DB759E9-26DA-4A77-B262-C5CB97336332}"/>
                </a:ext>
              </a:extLst>
            </p:cNvPr>
            <p:cNvGrpSpPr/>
            <p:nvPr/>
          </p:nvGrpSpPr>
          <p:grpSpPr>
            <a:xfrm>
              <a:off x="5610535" y="3231298"/>
              <a:ext cx="1765738" cy="1708564"/>
              <a:chOff x="1261241" y="3231298"/>
              <a:chExt cx="1765738" cy="1708564"/>
            </a:xfrm>
          </p:grpSpPr>
          <p:grpSp>
            <p:nvGrpSpPr>
              <p:cNvPr id="14" name="群組 13">
                <a:extLst>
                  <a:ext uri="{FF2B5EF4-FFF2-40B4-BE49-F238E27FC236}">
                    <a16:creationId xmlns:a16="http://schemas.microsoft.com/office/drawing/2014/main" id="{7D723735-F6AA-4D35-A7C7-BA0CB7C15EF1}"/>
                  </a:ext>
                </a:extLst>
              </p:cNvPr>
              <p:cNvGrpSpPr/>
              <p:nvPr/>
            </p:nvGrpSpPr>
            <p:grpSpPr>
              <a:xfrm>
                <a:off x="1261241" y="3231298"/>
                <a:ext cx="1765738" cy="1708564"/>
                <a:chOff x="1261241" y="3231298"/>
                <a:chExt cx="1765738" cy="1708564"/>
              </a:xfrm>
            </p:grpSpPr>
            <p:sp>
              <p:nvSpPr>
                <p:cNvPr id="19" name="矩形: 圓角 18">
                  <a:extLst>
                    <a:ext uri="{FF2B5EF4-FFF2-40B4-BE49-F238E27FC236}">
                      <a16:creationId xmlns:a16="http://schemas.microsoft.com/office/drawing/2014/main" id="{C70B294A-683D-44F4-A61C-5EBF0E47CA10}"/>
                    </a:ext>
                  </a:extLst>
                </p:cNvPr>
                <p:cNvSpPr/>
                <p:nvPr/>
              </p:nvSpPr>
              <p:spPr>
                <a:xfrm>
                  <a:off x="1324303" y="3520966"/>
                  <a:ext cx="1702676" cy="1418896"/>
                </a:xfrm>
                <a:prstGeom prst="roundRect">
                  <a:avLst/>
                </a:prstGeom>
                <a:noFill/>
                <a:ln>
                  <a:prstDash val="lg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/>
                </a:p>
              </p:txBody>
            </p:sp>
            <p:sp>
              <p:nvSpPr>
                <p:cNvPr id="20" name="文字方塊 19">
                  <a:extLst>
                    <a:ext uri="{FF2B5EF4-FFF2-40B4-BE49-F238E27FC236}">
                      <a16:creationId xmlns:a16="http://schemas.microsoft.com/office/drawing/2014/main" id="{7FB31719-25D7-4372-88B3-2DE49E430A8E}"/>
                    </a:ext>
                  </a:extLst>
                </p:cNvPr>
                <p:cNvSpPr txBox="1"/>
                <p:nvPr/>
              </p:nvSpPr>
              <p:spPr>
                <a:xfrm>
                  <a:off x="1261241" y="3231298"/>
                  <a:ext cx="91440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TW" dirty="0"/>
                    <a:t>PE</a:t>
                  </a:r>
                  <a:endParaRPr lang="zh-TW" altLang="en-US" dirty="0"/>
                </a:p>
              </p:txBody>
            </p:sp>
          </p:grpSp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864B0C0D-F17E-4B1C-A06D-E5F5245E9489}"/>
                  </a:ext>
                </a:extLst>
              </p:cNvPr>
              <p:cNvSpPr/>
              <p:nvPr/>
            </p:nvSpPr>
            <p:spPr>
              <a:xfrm>
                <a:off x="1481959" y="3641898"/>
                <a:ext cx="1397876" cy="335527"/>
              </a:xfrm>
              <a:prstGeom prst="rect">
                <a:avLst/>
              </a:prstGeom>
              <a:solidFill>
                <a:schemeClr val="accent5"/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 err="1"/>
                  <a:t>WeightReg</a:t>
                </a:r>
                <a:endParaRPr lang="zh-TW" altLang="en-US" dirty="0"/>
              </a:p>
            </p:txBody>
          </p:sp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38DC6021-10D2-49BF-8655-841BC6F470A8}"/>
                  </a:ext>
                </a:extLst>
              </p:cNvPr>
              <p:cNvSpPr/>
              <p:nvPr/>
            </p:nvSpPr>
            <p:spPr>
              <a:xfrm>
                <a:off x="1481959" y="4072563"/>
                <a:ext cx="1397876" cy="335527"/>
              </a:xfrm>
              <a:prstGeom prst="rect">
                <a:avLst/>
              </a:prstGeom>
              <a:solidFill>
                <a:srgbClr val="0070C0"/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/>
                  <a:t>MAC</a:t>
                </a:r>
                <a:endParaRPr lang="zh-TW" altLang="en-US" dirty="0"/>
              </a:p>
            </p:txBody>
          </p:sp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4F2409EA-483B-44EC-B202-251D6B10435C}"/>
                  </a:ext>
                </a:extLst>
              </p:cNvPr>
              <p:cNvSpPr/>
              <p:nvPr/>
            </p:nvSpPr>
            <p:spPr>
              <a:xfrm>
                <a:off x="1481959" y="4501512"/>
                <a:ext cx="1397876" cy="335527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 err="1"/>
                  <a:t>PsumReg</a:t>
                </a:r>
                <a:endParaRPr lang="zh-TW" altLang="en-US" dirty="0"/>
              </a:p>
            </p:txBody>
          </p:sp>
          <p:cxnSp>
            <p:nvCxnSpPr>
              <p:cNvPr id="18" name="直線接點 17">
                <a:extLst>
                  <a:ext uri="{FF2B5EF4-FFF2-40B4-BE49-F238E27FC236}">
                    <a16:creationId xmlns:a16="http://schemas.microsoft.com/office/drawing/2014/main" id="{A4739FD3-2DBB-4CDE-9316-8DBA5357BD87}"/>
                  </a:ext>
                </a:extLst>
              </p:cNvPr>
              <p:cNvCxnSpPr>
                <a:cxnSpLocks/>
                <a:endCxn id="19" idx="0"/>
              </p:cNvCxnSpPr>
              <p:nvPr/>
            </p:nvCxnSpPr>
            <p:spPr>
              <a:xfrm>
                <a:off x="2175641" y="3231298"/>
                <a:ext cx="0" cy="289668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zh-TW" dirty="0"/>
              <a:t>Direct Convolution: Split a</a:t>
            </a:r>
            <a:r>
              <a:rPr lang="en-US" altLang="zh-TW" dirty="0"/>
              <a:t> convolution calculation</a:t>
            </a:r>
            <a:r>
              <a:rPr lang="zh-TW" dirty="0"/>
              <a:t> into multiple MAC of small cubes.</a:t>
            </a:r>
            <a:endParaRPr dirty="0"/>
          </a:p>
        </p:txBody>
      </p:sp>
      <p:pic>
        <p:nvPicPr>
          <p:cNvPr id="285" name="Google Shape;285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864075"/>
            <a:ext cx="5487303" cy="2497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07625" y="2312850"/>
            <a:ext cx="4036375" cy="1986917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zh-TW"/>
              <a:t>NVDLA 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114300" lvl="0">
              <a:lnSpc>
                <a:spcPct val="115000"/>
              </a:lnSpc>
              <a:buSzPts val="1800"/>
            </a:pPr>
            <a:r>
              <a:rPr lang="en-US" altLang="zh-TW" dirty="0"/>
              <a:t>Atomic operation</a:t>
            </a:r>
          </a:p>
        </p:txBody>
      </p:sp>
      <p:sp>
        <p:nvSpPr>
          <p:cNvPr id="299" name="Google Shape;299;p5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3877500" cy="3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indent="-28575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US" altLang="zh-TW" dirty="0"/>
              <a:t>Divide all input/weight data cubes into 1x1x64 element small cubes.</a:t>
            </a:r>
          </a:p>
          <a:p>
            <a:pPr marL="285750" indent="-28575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</a:pPr>
            <a:r>
              <a:rPr lang="zh-TW" altLang="zh-TW" dirty="0"/>
              <a:t>Multiply one small input data cube by one small weight data cube.</a:t>
            </a:r>
            <a:endParaRPr lang="en-US" altLang="zh-TW" dirty="0"/>
          </a:p>
          <a:p>
            <a:pPr marL="285750" indent="-28575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US" altLang="zh-TW" dirty="0"/>
              <a:t>64 MACs are needed in a MAC cell.</a:t>
            </a:r>
          </a:p>
          <a:p>
            <a:pPr marL="0" indent="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lang="en-US" altLang="zh-TW" dirty="0"/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endParaRPr dirty="0"/>
          </a:p>
        </p:txBody>
      </p:sp>
      <p:pic>
        <p:nvPicPr>
          <p:cNvPr id="300" name="Google Shape;300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24050" y="621575"/>
            <a:ext cx="4854525" cy="428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zh-TW"/>
              <a:t>Outline</a:t>
            </a:r>
            <a:endParaRPr/>
          </a:p>
        </p:txBody>
      </p:sp>
      <p:sp>
        <p:nvSpPr>
          <p:cNvPr id="73" name="Google Shape;73;p2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 dirty="0"/>
              <a:t>Timeloop</a:t>
            </a:r>
            <a:endParaRPr dirty="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altLang="zh-TW" dirty="0"/>
              <a:t>DLA and </a:t>
            </a:r>
            <a:r>
              <a:rPr lang="zh-TW" dirty="0"/>
              <a:t>Dataflows</a:t>
            </a:r>
            <a:endParaRPr dirty="0"/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 dirty="0"/>
              <a:t>Eyeriss</a:t>
            </a:r>
            <a:endParaRPr dirty="0"/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 dirty="0"/>
              <a:t>TPU</a:t>
            </a:r>
            <a:endParaRPr dirty="0"/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 dirty="0"/>
              <a:t>NVDLA</a:t>
            </a:r>
            <a:endParaRPr dirty="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 dirty="0"/>
              <a:t>Simulation setup</a:t>
            </a:r>
            <a:endParaRPr dirty="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 dirty="0"/>
              <a:t>Comparision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114300" lvl="0">
              <a:lnSpc>
                <a:spcPct val="115000"/>
              </a:lnSpc>
              <a:buSzPts val="1800"/>
            </a:pPr>
            <a:r>
              <a:rPr lang="en-US" altLang="zh-TW" dirty="0"/>
              <a:t>Stripe operation</a:t>
            </a:r>
          </a:p>
        </p:txBody>
      </p:sp>
      <p:sp>
        <p:nvSpPr>
          <p:cNvPr id="306" name="Google Shape;306;p6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3728700" cy="3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rPr lang="zh-TW" dirty="0"/>
              <a:t>Weight data in each MAC cell array is kept unchanged (</a:t>
            </a:r>
            <a:r>
              <a:rPr lang="en-US" altLang="zh-TW" dirty="0"/>
              <a:t>thus </a:t>
            </a:r>
            <a:r>
              <a:rPr lang="zh-TW" dirty="0"/>
              <a:t>weight stationary). Input data slides along input data cube.</a:t>
            </a:r>
            <a:endParaRPr dirty="0"/>
          </a:p>
        </p:txBody>
      </p:sp>
      <p:pic>
        <p:nvPicPr>
          <p:cNvPr id="307" name="Google Shape;307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86512" y="0"/>
            <a:ext cx="5157476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114300" lvl="0">
              <a:lnSpc>
                <a:spcPct val="115000"/>
              </a:lnSpc>
              <a:buSzPts val="1800"/>
            </a:pPr>
            <a:r>
              <a:rPr lang="en-US" altLang="zh-TW" dirty="0"/>
              <a:t>Block operation</a:t>
            </a:r>
          </a:p>
        </p:txBody>
      </p:sp>
      <p:sp>
        <p:nvSpPr>
          <p:cNvPr id="313" name="Google Shape;313;p7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4546800" cy="3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zh-TW" dirty="0"/>
              <a:t>Each kernel in a kernel group uses RxSx64 (since we’ve divide the weight into 1x1x64) weight elements.</a:t>
            </a:r>
            <a:endParaRPr dirty="0"/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rPr lang="zh-TW" dirty="0"/>
              <a:t>Results add together across stripe operations.</a:t>
            </a:r>
            <a:endParaRPr dirty="0"/>
          </a:p>
        </p:txBody>
      </p:sp>
      <p:pic>
        <p:nvPicPr>
          <p:cNvPr id="314" name="Google Shape;314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94140" y="0"/>
            <a:ext cx="414986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zh-TW"/>
              <a:t>NVDLA simulation on Timeloop</a:t>
            </a:r>
            <a:endParaRPr/>
          </a:p>
        </p:txBody>
      </p:sp>
      <p:sp>
        <p:nvSpPr>
          <p:cNvPr id="320" name="Google Shape;320;p8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4745100" cy="3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 dirty="0"/>
              <a:t>16 MAC Cell</a:t>
            </a:r>
            <a:r>
              <a:rPr lang="en-US" altLang="zh-TW" dirty="0"/>
              <a:t>s</a:t>
            </a:r>
            <a:r>
              <a:rPr lang="zh-TW" dirty="0"/>
              <a:t>, each has </a:t>
            </a:r>
            <a:r>
              <a:rPr lang="en-US" altLang="zh-TW" dirty="0"/>
              <a:t>16</a:t>
            </a:r>
            <a:r>
              <a:rPr lang="zh-TW" dirty="0"/>
              <a:t> MACs</a:t>
            </a:r>
            <a:r>
              <a:rPr lang="en-US" altLang="zh-TW" dirty="0"/>
              <a:t> rather than 64</a:t>
            </a:r>
            <a:r>
              <a:rPr lang="zh-TW" dirty="0"/>
              <a:t>.</a:t>
            </a:r>
            <a:r>
              <a:rPr lang="en-US" altLang="zh-TW" dirty="0"/>
              <a:t> This is for the balance on the number of MAC units between different hardware.</a:t>
            </a:r>
            <a:endParaRPr dirty="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 dirty="0"/>
              <a:t>Parallel (split on hardware) on M, C only.</a:t>
            </a:r>
            <a:endParaRPr dirty="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 dirty="0"/>
              <a:t>Share input buffer for all PEs.</a:t>
            </a:r>
            <a:endParaRPr dirty="0"/>
          </a:p>
        </p:txBody>
      </p:sp>
      <p:pic>
        <p:nvPicPr>
          <p:cNvPr id="321" name="Google Shape;321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26875" y="-9900"/>
            <a:ext cx="3517124" cy="160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22588" y="1958250"/>
            <a:ext cx="3325700" cy="2934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9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zh-TW"/>
              <a:t>SuperPoint CNN layer shapes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graphicFrame>
        <p:nvGraphicFramePr>
          <p:cNvPr id="328" name="Google Shape;328;p9"/>
          <p:cNvGraphicFramePr/>
          <p:nvPr>
            <p:extLst>
              <p:ext uri="{D42A27DB-BD31-4B8C-83A1-F6EECF244321}">
                <p14:modId xmlns:p14="http://schemas.microsoft.com/office/powerpoint/2010/main" val="4292184984"/>
              </p:ext>
            </p:extLst>
          </p:nvPr>
        </p:nvGraphicFramePr>
        <p:xfrm>
          <a:off x="943276" y="1561347"/>
          <a:ext cx="7623425" cy="3487978"/>
        </p:xfrm>
        <a:graphic>
          <a:graphicData uri="http://schemas.openxmlformats.org/drawingml/2006/table">
            <a:tbl>
              <a:tblPr>
                <a:noFill/>
                <a:tableStyleId>{361510B0-2535-4326-A57B-CE319CBF4035}</a:tableStyleId>
              </a:tblPr>
              <a:tblGrid>
                <a:gridCol w="5864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25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25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125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1251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1251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1251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1251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7558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7558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75588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75588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1147047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26713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800" u="none" strike="noStrike" cap="none"/>
                    </a:p>
                  </a:txBody>
                  <a:tcPr marL="88306" marR="88306" marT="88306" marB="88306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 dirty="0"/>
                        <a:t>W</a:t>
                      </a:r>
                      <a:endParaRPr sz="800" u="none" strike="noStrike" cap="none" dirty="0"/>
                    </a:p>
                  </a:txBody>
                  <a:tcPr marL="88306" marR="88306" marT="88306" marB="88306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 dirty="0"/>
                        <a:t>H</a:t>
                      </a:r>
                      <a:endParaRPr sz="800" u="none" strike="noStrike" cap="none" dirty="0"/>
                    </a:p>
                  </a:txBody>
                  <a:tcPr marL="88306" marR="88306" marT="88306" marB="88306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 dirty="0"/>
                        <a:t>C</a:t>
                      </a:r>
                      <a:endParaRPr sz="800" u="none" strike="noStrike" cap="none" dirty="0"/>
                    </a:p>
                  </a:txBody>
                  <a:tcPr marL="88306" marR="88306" marT="88306" marB="88306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 dirty="0"/>
                        <a:t>N</a:t>
                      </a:r>
                      <a:endParaRPr sz="800" u="none" strike="noStrike" cap="none" dirty="0"/>
                    </a:p>
                  </a:txBody>
                  <a:tcPr marL="88306" marR="88306" marT="88306" marB="88306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 dirty="0"/>
                        <a:t>M</a:t>
                      </a:r>
                      <a:endParaRPr sz="800" u="none" strike="noStrike" cap="none" dirty="0"/>
                    </a:p>
                  </a:txBody>
                  <a:tcPr marL="88306" marR="88306" marT="88306" marB="88306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 dirty="0"/>
                        <a:t>S</a:t>
                      </a:r>
                      <a:endParaRPr sz="800" u="none" strike="noStrike" cap="none" dirty="0"/>
                    </a:p>
                  </a:txBody>
                  <a:tcPr marL="88306" marR="88306" marT="88306" marB="88306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 dirty="0"/>
                        <a:t>R</a:t>
                      </a:r>
                      <a:endParaRPr sz="800" u="none" strike="noStrike" cap="none" dirty="0"/>
                    </a:p>
                  </a:txBody>
                  <a:tcPr marL="88306" marR="88306" marT="88306" marB="88306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/>
                        <a:t>Wpad</a:t>
                      </a:r>
                      <a:endParaRPr sz="800" u="none" strike="noStrike" cap="none"/>
                    </a:p>
                  </a:txBody>
                  <a:tcPr marL="88306" marR="88306" marT="88306" marB="88306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/>
                        <a:t>Hpad</a:t>
                      </a:r>
                      <a:endParaRPr sz="800" u="none" strike="noStrike" cap="none"/>
                    </a:p>
                  </a:txBody>
                  <a:tcPr marL="88306" marR="88306" marT="88306" marB="88306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/>
                        <a:t>Wstride</a:t>
                      </a:r>
                      <a:endParaRPr sz="800" u="none" strike="noStrike" cap="none"/>
                    </a:p>
                  </a:txBody>
                  <a:tcPr marL="88306" marR="88306" marT="88306" marB="88306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/>
                        <a:t>Hstride</a:t>
                      </a:r>
                      <a:endParaRPr sz="800" u="none" strike="noStrike" cap="none"/>
                    </a:p>
                  </a:txBody>
                  <a:tcPr marL="88306" marR="88306" marT="88306" marB="88306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/>
                        <a:t>Computes</a:t>
                      </a:r>
                      <a:endParaRPr sz="800" u="none" strike="noStrike" cap="none"/>
                    </a:p>
                  </a:txBody>
                  <a:tcPr marL="88306" marR="88306" marT="88306" marB="88306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713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/>
                        <a:t>conv1a</a:t>
                      </a:r>
                      <a:endParaRPr sz="800" u="none" strike="noStrike" cap="none"/>
                    </a:p>
                  </a:txBody>
                  <a:tcPr marL="88306" marR="88306" marT="88306" marB="88306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/>
                        <a:t>80</a:t>
                      </a:r>
                      <a:endParaRPr sz="800" u="none" strike="noStrike" cap="none"/>
                    </a:p>
                  </a:txBody>
                  <a:tcPr marL="88306" marR="88306" marT="88306" marB="88306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/>
                        <a:t>60</a:t>
                      </a:r>
                      <a:endParaRPr sz="800" u="none" strike="noStrike" cap="none"/>
                    </a:p>
                  </a:txBody>
                  <a:tcPr marL="88306" marR="88306" marT="88306" marB="88306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/>
                        <a:t>1</a:t>
                      </a:r>
                      <a:endParaRPr sz="800" u="none" strike="noStrike" cap="none"/>
                    </a:p>
                  </a:txBody>
                  <a:tcPr marL="88306" marR="88306" marT="88306" marB="88306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/>
                        <a:t>1</a:t>
                      </a:r>
                      <a:endParaRPr sz="800" u="none" strike="noStrike" cap="none"/>
                    </a:p>
                  </a:txBody>
                  <a:tcPr marL="88306" marR="88306" marT="88306" marB="88306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/>
                        <a:t>64</a:t>
                      </a:r>
                      <a:endParaRPr sz="800" u="none" strike="noStrike" cap="none"/>
                    </a:p>
                  </a:txBody>
                  <a:tcPr marL="88306" marR="88306" marT="88306" marB="88306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/>
                        <a:t>3</a:t>
                      </a:r>
                      <a:endParaRPr sz="800" u="none" strike="noStrike" cap="none"/>
                    </a:p>
                  </a:txBody>
                  <a:tcPr marL="88306" marR="88306" marT="88306" marB="88306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/>
                        <a:t>3</a:t>
                      </a:r>
                      <a:endParaRPr sz="800" u="none" strike="noStrike" cap="none"/>
                    </a:p>
                  </a:txBody>
                  <a:tcPr marL="88306" marR="88306" marT="88306" marB="88306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/>
                        <a:t>1</a:t>
                      </a:r>
                      <a:endParaRPr sz="800" u="none" strike="noStrike" cap="none"/>
                    </a:p>
                  </a:txBody>
                  <a:tcPr marL="88306" marR="88306" marT="88306" marB="88306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/>
                        <a:t>1</a:t>
                      </a:r>
                      <a:endParaRPr sz="800" u="none" strike="noStrike" cap="none"/>
                    </a:p>
                  </a:txBody>
                  <a:tcPr marL="88306" marR="88306" marT="88306" marB="88306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/>
                        <a:t>1</a:t>
                      </a:r>
                      <a:endParaRPr sz="800" u="none" strike="noStrike" cap="none"/>
                    </a:p>
                  </a:txBody>
                  <a:tcPr marL="88306" marR="88306" marT="88306" marB="88306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/>
                        <a:t>1</a:t>
                      </a:r>
                      <a:endParaRPr sz="800" u="none" strike="noStrike" cap="none"/>
                    </a:p>
                  </a:txBody>
                  <a:tcPr marL="88306" marR="88306" marT="88306" marB="88306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/>
                        <a:t>2764800</a:t>
                      </a:r>
                      <a:endParaRPr sz="800" u="none" strike="noStrike" cap="none"/>
                    </a:p>
                  </a:txBody>
                  <a:tcPr marL="88306" marR="88306" marT="88306" marB="88306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713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 dirty="0"/>
                        <a:t>conv1b</a:t>
                      </a:r>
                      <a:endParaRPr sz="800" u="none" strike="noStrike" cap="none" dirty="0"/>
                    </a:p>
                  </a:txBody>
                  <a:tcPr marL="88306" marR="88306" marT="88306" marB="88306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/>
                        <a:t>80</a:t>
                      </a:r>
                      <a:endParaRPr sz="800" u="none" strike="noStrike" cap="none"/>
                    </a:p>
                  </a:txBody>
                  <a:tcPr marL="88306" marR="88306" marT="88306" marB="88306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/>
                        <a:t>60</a:t>
                      </a:r>
                      <a:endParaRPr sz="800" u="none" strike="noStrike" cap="none"/>
                    </a:p>
                  </a:txBody>
                  <a:tcPr marL="88306" marR="88306" marT="88306" marB="88306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/>
                        <a:t>64</a:t>
                      </a:r>
                      <a:endParaRPr sz="800" u="none" strike="noStrike" cap="none"/>
                    </a:p>
                  </a:txBody>
                  <a:tcPr marL="88306" marR="88306" marT="88306" marB="88306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/>
                        <a:t>1</a:t>
                      </a:r>
                      <a:endParaRPr sz="800" u="none" strike="noStrike" cap="none"/>
                    </a:p>
                  </a:txBody>
                  <a:tcPr marL="88306" marR="88306" marT="88306" marB="88306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/>
                        <a:t>64</a:t>
                      </a:r>
                      <a:endParaRPr sz="800" u="none" strike="noStrike" cap="none"/>
                    </a:p>
                  </a:txBody>
                  <a:tcPr marL="88306" marR="88306" marT="88306" marB="88306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/>
                        <a:t>3</a:t>
                      </a:r>
                      <a:endParaRPr sz="800" u="none" strike="noStrike" cap="none"/>
                    </a:p>
                  </a:txBody>
                  <a:tcPr marL="88306" marR="88306" marT="88306" marB="88306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/>
                        <a:t>3</a:t>
                      </a:r>
                      <a:endParaRPr sz="800" u="none" strike="noStrike" cap="none"/>
                    </a:p>
                  </a:txBody>
                  <a:tcPr marL="88306" marR="88306" marT="88306" marB="88306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/>
                        <a:t>1</a:t>
                      </a:r>
                      <a:endParaRPr sz="800" u="none" strike="noStrike" cap="none"/>
                    </a:p>
                  </a:txBody>
                  <a:tcPr marL="88306" marR="88306" marT="88306" marB="88306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/>
                        <a:t>1</a:t>
                      </a:r>
                      <a:endParaRPr sz="800" u="none" strike="noStrike" cap="none"/>
                    </a:p>
                  </a:txBody>
                  <a:tcPr marL="88306" marR="88306" marT="88306" marB="88306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/>
                        <a:t>1</a:t>
                      </a:r>
                      <a:endParaRPr sz="800" u="none" strike="noStrike" cap="none"/>
                    </a:p>
                  </a:txBody>
                  <a:tcPr marL="88306" marR="88306" marT="88306" marB="88306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/>
                        <a:t>1</a:t>
                      </a:r>
                      <a:endParaRPr sz="800" u="none" strike="noStrike" cap="none"/>
                    </a:p>
                  </a:txBody>
                  <a:tcPr marL="88306" marR="88306" marT="88306" marB="88306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/>
                        <a:t>176947200</a:t>
                      </a:r>
                      <a:endParaRPr sz="800" u="none" strike="noStrike" cap="none"/>
                    </a:p>
                  </a:txBody>
                  <a:tcPr marL="88306" marR="88306" marT="88306" marB="88306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713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/>
                        <a:t>conv2a</a:t>
                      </a:r>
                      <a:endParaRPr sz="800" u="none" strike="noStrike" cap="none"/>
                    </a:p>
                  </a:txBody>
                  <a:tcPr marL="88306" marR="88306" marT="88306" marB="88306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/>
                        <a:t>80</a:t>
                      </a:r>
                      <a:endParaRPr sz="800" u="none" strike="noStrike" cap="none"/>
                    </a:p>
                  </a:txBody>
                  <a:tcPr marL="88306" marR="88306" marT="88306" marB="88306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/>
                        <a:t>60</a:t>
                      </a:r>
                      <a:endParaRPr sz="800" u="none" strike="noStrike" cap="none"/>
                    </a:p>
                  </a:txBody>
                  <a:tcPr marL="88306" marR="88306" marT="88306" marB="88306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/>
                        <a:t>64</a:t>
                      </a:r>
                      <a:endParaRPr sz="800" u="none" strike="noStrike" cap="none"/>
                    </a:p>
                  </a:txBody>
                  <a:tcPr marL="88306" marR="88306" marT="88306" marB="88306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/>
                        <a:t>1</a:t>
                      </a:r>
                      <a:endParaRPr sz="800" u="none" strike="noStrike" cap="none"/>
                    </a:p>
                  </a:txBody>
                  <a:tcPr marL="88306" marR="88306" marT="88306" marB="88306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/>
                        <a:t>64</a:t>
                      </a:r>
                      <a:endParaRPr sz="800" u="none" strike="noStrike" cap="none"/>
                    </a:p>
                  </a:txBody>
                  <a:tcPr marL="88306" marR="88306" marT="88306" marB="88306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/>
                        <a:t>3</a:t>
                      </a:r>
                      <a:endParaRPr sz="800" u="none" strike="noStrike" cap="none"/>
                    </a:p>
                  </a:txBody>
                  <a:tcPr marL="88306" marR="88306" marT="88306" marB="88306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/>
                        <a:t>3</a:t>
                      </a:r>
                      <a:endParaRPr sz="800" u="none" strike="noStrike" cap="none"/>
                    </a:p>
                  </a:txBody>
                  <a:tcPr marL="88306" marR="88306" marT="88306" marB="88306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/>
                        <a:t>1</a:t>
                      </a:r>
                      <a:endParaRPr sz="800" u="none" strike="noStrike" cap="none"/>
                    </a:p>
                  </a:txBody>
                  <a:tcPr marL="88306" marR="88306" marT="88306" marB="88306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/>
                        <a:t>1</a:t>
                      </a:r>
                      <a:endParaRPr sz="800" u="none" strike="noStrike" cap="none"/>
                    </a:p>
                  </a:txBody>
                  <a:tcPr marL="88306" marR="88306" marT="88306" marB="88306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/>
                        <a:t>1</a:t>
                      </a:r>
                      <a:endParaRPr sz="800" u="none" strike="noStrike" cap="none"/>
                    </a:p>
                  </a:txBody>
                  <a:tcPr marL="88306" marR="88306" marT="88306" marB="88306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/>
                        <a:t>1</a:t>
                      </a:r>
                      <a:endParaRPr sz="800" u="none" strike="noStrike" cap="none"/>
                    </a:p>
                  </a:txBody>
                  <a:tcPr marL="88306" marR="88306" marT="88306" marB="88306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/>
                        <a:t>176947200</a:t>
                      </a:r>
                      <a:endParaRPr sz="800" u="none" strike="noStrike" cap="none"/>
                    </a:p>
                  </a:txBody>
                  <a:tcPr marL="88306" marR="88306" marT="88306" marB="88306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713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/>
                        <a:t>conv2b</a:t>
                      </a:r>
                      <a:endParaRPr sz="800" u="none" strike="noStrike" cap="none"/>
                    </a:p>
                  </a:txBody>
                  <a:tcPr marL="88306" marR="88306" marT="88306" marB="88306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/>
                        <a:t>80</a:t>
                      </a:r>
                      <a:endParaRPr sz="800" u="none" strike="noStrike" cap="none"/>
                    </a:p>
                  </a:txBody>
                  <a:tcPr marL="88306" marR="88306" marT="88306" marB="88306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/>
                        <a:t>60</a:t>
                      </a:r>
                      <a:endParaRPr sz="800" u="none" strike="noStrike" cap="none"/>
                    </a:p>
                  </a:txBody>
                  <a:tcPr marL="88306" marR="88306" marT="88306" marB="88306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/>
                        <a:t>64</a:t>
                      </a:r>
                      <a:endParaRPr sz="800" u="none" strike="noStrike" cap="none"/>
                    </a:p>
                  </a:txBody>
                  <a:tcPr marL="88306" marR="88306" marT="88306" marB="88306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/>
                        <a:t>1</a:t>
                      </a:r>
                      <a:endParaRPr sz="800" u="none" strike="noStrike" cap="none"/>
                    </a:p>
                  </a:txBody>
                  <a:tcPr marL="88306" marR="88306" marT="88306" marB="88306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/>
                        <a:t>64</a:t>
                      </a:r>
                      <a:endParaRPr sz="800" u="none" strike="noStrike" cap="none"/>
                    </a:p>
                  </a:txBody>
                  <a:tcPr marL="88306" marR="88306" marT="88306" marB="88306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/>
                        <a:t>3</a:t>
                      </a:r>
                      <a:endParaRPr sz="800" u="none" strike="noStrike" cap="none"/>
                    </a:p>
                  </a:txBody>
                  <a:tcPr marL="88306" marR="88306" marT="88306" marB="88306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/>
                        <a:t>3</a:t>
                      </a:r>
                      <a:endParaRPr sz="800" u="none" strike="noStrike" cap="none"/>
                    </a:p>
                  </a:txBody>
                  <a:tcPr marL="88306" marR="88306" marT="88306" marB="88306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/>
                        <a:t>1</a:t>
                      </a:r>
                      <a:endParaRPr sz="800" u="none" strike="noStrike" cap="none"/>
                    </a:p>
                  </a:txBody>
                  <a:tcPr marL="88306" marR="88306" marT="88306" marB="88306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/>
                        <a:t>1</a:t>
                      </a:r>
                      <a:endParaRPr sz="800" u="none" strike="noStrike" cap="none"/>
                    </a:p>
                  </a:txBody>
                  <a:tcPr marL="88306" marR="88306" marT="88306" marB="88306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/>
                        <a:t>1</a:t>
                      </a:r>
                      <a:endParaRPr sz="800" u="none" strike="noStrike" cap="none"/>
                    </a:p>
                  </a:txBody>
                  <a:tcPr marL="88306" marR="88306" marT="88306" marB="88306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/>
                        <a:t>1</a:t>
                      </a:r>
                      <a:endParaRPr sz="800" u="none" strike="noStrike" cap="none"/>
                    </a:p>
                  </a:txBody>
                  <a:tcPr marL="88306" marR="88306" marT="88306" marB="88306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/>
                        <a:t>176947200</a:t>
                      </a:r>
                      <a:endParaRPr sz="800" u="none" strike="noStrike" cap="none"/>
                    </a:p>
                  </a:txBody>
                  <a:tcPr marL="88306" marR="88306" marT="88306" marB="88306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713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/>
                        <a:t>conv3a</a:t>
                      </a:r>
                      <a:endParaRPr sz="800" u="none" strike="noStrike" cap="none"/>
                    </a:p>
                  </a:txBody>
                  <a:tcPr marL="88306" marR="88306" marT="88306" marB="88306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E7CC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/>
                        <a:t>80</a:t>
                      </a:r>
                      <a:endParaRPr sz="800" u="none" strike="noStrike" cap="none"/>
                    </a:p>
                  </a:txBody>
                  <a:tcPr marL="88306" marR="88306" marT="88306" marB="88306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E7CC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/>
                        <a:t>60</a:t>
                      </a:r>
                      <a:endParaRPr sz="800" u="none" strike="noStrike" cap="none"/>
                    </a:p>
                  </a:txBody>
                  <a:tcPr marL="88306" marR="88306" marT="88306" marB="88306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E7CC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/>
                        <a:t>64</a:t>
                      </a:r>
                      <a:endParaRPr sz="800" u="none" strike="noStrike" cap="none"/>
                    </a:p>
                  </a:txBody>
                  <a:tcPr marL="88306" marR="88306" marT="88306" marB="88306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E7CC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/>
                        <a:t>1</a:t>
                      </a:r>
                      <a:endParaRPr sz="800" u="none" strike="noStrike" cap="none"/>
                    </a:p>
                  </a:txBody>
                  <a:tcPr marL="88306" marR="88306" marT="88306" marB="88306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E7CC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/>
                        <a:t>128</a:t>
                      </a:r>
                      <a:endParaRPr sz="800" u="none" strike="noStrike" cap="none"/>
                    </a:p>
                  </a:txBody>
                  <a:tcPr marL="88306" marR="88306" marT="88306" marB="88306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E7CC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/>
                        <a:t>3</a:t>
                      </a:r>
                      <a:endParaRPr sz="800" u="none" strike="noStrike" cap="none"/>
                    </a:p>
                  </a:txBody>
                  <a:tcPr marL="88306" marR="88306" marT="88306" marB="88306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E7CC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/>
                        <a:t>3</a:t>
                      </a:r>
                      <a:endParaRPr sz="800" u="none" strike="noStrike" cap="none"/>
                    </a:p>
                  </a:txBody>
                  <a:tcPr marL="88306" marR="88306" marT="88306" marB="88306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E7CC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/>
                        <a:t>1</a:t>
                      </a:r>
                      <a:endParaRPr sz="800" u="none" strike="noStrike" cap="none"/>
                    </a:p>
                  </a:txBody>
                  <a:tcPr marL="88306" marR="88306" marT="88306" marB="88306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E7CC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/>
                        <a:t>1</a:t>
                      </a:r>
                      <a:endParaRPr sz="800" u="none" strike="noStrike" cap="none"/>
                    </a:p>
                  </a:txBody>
                  <a:tcPr marL="88306" marR="88306" marT="88306" marB="88306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E7CC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/>
                        <a:t>1</a:t>
                      </a:r>
                      <a:endParaRPr sz="800" u="none" strike="noStrike" cap="none"/>
                    </a:p>
                  </a:txBody>
                  <a:tcPr marL="88306" marR="88306" marT="88306" marB="88306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E7CC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/>
                        <a:t>1</a:t>
                      </a:r>
                      <a:endParaRPr sz="800" u="none" strike="noStrike" cap="none"/>
                    </a:p>
                  </a:txBody>
                  <a:tcPr marL="88306" marR="88306" marT="88306" marB="88306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E7CC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/>
                        <a:t>353894400</a:t>
                      </a:r>
                      <a:endParaRPr sz="800" u="none" strike="noStrike" cap="none"/>
                    </a:p>
                  </a:txBody>
                  <a:tcPr marL="88306" marR="88306" marT="88306" marB="88306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E7CC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713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/>
                        <a:t>conv3b</a:t>
                      </a:r>
                      <a:endParaRPr sz="800" u="none" strike="noStrike" cap="none"/>
                    </a:p>
                  </a:txBody>
                  <a:tcPr marL="88306" marR="88306" marT="88306" marB="88306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/>
                        <a:t>80</a:t>
                      </a:r>
                      <a:endParaRPr sz="800" u="none" strike="noStrike" cap="none"/>
                    </a:p>
                  </a:txBody>
                  <a:tcPr marL="88306" marR="88306" marT="88306" marB="88306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/>
                        <a:t>60</a:t>
                      </a:r>
                      <a:endParaRPr sz="800" u="none" strike="noStrike" cap="none"/>
                    </a:p>
                  </a:txBody>
                  <a:tcPr marL="88306" marR="88306" marT="88306" marB="88306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/>
                        <a:t>128</a:t>
                      </a:r>
                      <a:endParaRPr sz="800" u="none" strike="noStrike" cap="none"/>
                    </a:p>
                  </a:txBody>
                  <a:tcPr marL="88306" marR="88306" marT="88306" marB="88306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/>
                        <a:t>1</a:t>
                      </a:r>
                      <a:endParaRPr sz="800" u="none" strike="noStrike" cap="none"/>
                    </a:p>
                  </a:txBody>
                  <a:tcPr marL="88306" marR="88306" marT="88306" marB="88306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/>
                        <a:t>128</a:t>
                      </a:r>
                      <a:endParaRPr sz="800" u="none" strike="noStrike" cap="none"/>
                    </a:p>
                  </a:txBody>
                  <a:tcPr marL="88306" marR="88306" marT="88306" marB="88306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/>
                        <a:t>3</a:t>
                      </a:r>
                      <a:endParaRPr sz="800" u="none" strike="noStrike" cap="none"/>
                    </a:p>
                  </a:txBody>
                  <a:tcPr marL="88306" marR="88306" marT="88306" marB="88306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/>
                        <a:t>3</a:t>
                      </a:r>
                      <a:endParaRPr sz="800" u="none" strike="noStrike" cap="none"/>
                    </a:p>
                  </a:txBody>
                  <a:tcPr marL="88306" marR="88306" marT="88306" marB="88306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/>
                        <a:t>1</a:t>
                      </a:r>
                      <a:endParaRPr sz="800" u="none" strike="noStrike" cap="none"/>
                    </a:p>
                  </a:txBody>
                  <a:tcPr marL="88306" marR="88306" marT="88306" marB="88306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/>
                        <a:t>1</a:t>
                      </a:r>
                      <a:endParaRPr sz="800" u="none" strike="noStrike" cap="none"/>
                    </a:p>
                  </a:txBody>
                  <a:tcPr marL="88306" marR="88306" marT="88306" marB="88306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/>
                        <a:t>1</a:t>
                      </a:r>
                      <a:endParaRPr sz="800" u="none" strike="noStrike" cap="none"/>
                    </a:p>
                  </a:txBody>
                  <a:tcPr marL="88306" marR="88306" marT="88306" marB="88306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/>
                        <a:t>1</a:t>
                      </a:r>
                      <a:endParaRPr sz="800" u="none" strike="noStrike" cap="none"/>
                    </a:p>
                  </a:txBody>
                  <a:tcPr marL="88306" marR="88306" marT="88306" marB="88306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/>
                        <a:t>707788800</a:t>
                      </a:r>
                      <a:endParaRPr sz="800" u="none" strike="noStrike" cap="none"/>
                    </a:p>
                  </a:txBody>
                  <a:tcPr marL="88306" marR="88306" marT="88306" marB="88306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713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/>
                        <a:t>conv4a</a:t>
                      </a:r>
                      <a:endParaRPr sz="800" u="none" strike="noStrike" cap="none"/>
                    </a:p>
                  </a:txBody>
                  <a:tcPr marL="88306" marR="88306" marT="88306" marB="88306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/>
                        <a:t>80</a:t>
                      </a:r>
                      <a:endParaRPr sz="800" u="none" strike="noStrike" cap="none"/>
                    </a:p>
                  </a:txBody>
                  <a:tcPr marL="88306" marR="88306" marT="88306" marB="88306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/>
                        <a:t>60</a:t>
                      </a:r>
                      <a:endParaRPr sz="800" u="none" strike="noStrike" cap="none"/>
                    </a:p>
                  </a:txBody>
                  <a:tcPr marL="88306" marR="88306" marT="88306" marB="88306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/>
                        <a:t>128</a:t>
                      </a:r>
                      <a:endParaRPr sz="800" u="none" strike="noStrike" cap="none"/>
                    </a:p>
                  </a:txBody>
                  <a:tcPr marL="88306" marR="88306" marT="88306" marB="88306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/>
                        <a:t>1</a:t>
                      </a:r>
                      <a:endParaRPr sz="800" u="none" strike="noStrike" cap="none"/>
                    </a:p>
                  </a:txBody>
                  <a:tcPr marL="88306" marR="88306" marT="88306" marB="88306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/>
                        <a:t>128</a:t>
                      </a:r>
                      <a:endParaRPr sz="800" u="none" strike="noStrike" cap="none"/>
                    </a:p>
                  </a:txBody>
                  <a:tcPr marL="88306" marR="88306" marT="88306" marB="88306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/>
                        <a:t>3</a:t>
                      </a:r>
                      <a:endParaRPr sz="800" u="none" strike="noStrike" cap="none"/>
                    </a:p>
                  </a:txBody>
                  <a:tcPr marL="88306" marR="88306" marT="88306" marB="88306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/>
                        <a:t>3</a:t>
                      </a:r>
                      <a:endParaRPr sz="800" u="none" strike="noStrike" cap="none"/>
                    </a:p>
                  </a:txBody>
                  <a:tcPr marL="88306" marR="88306" marT="88306" marB="88306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/>
                        <a:t>1</a:t>
                      </a:r>
                      <a:endParaRPr sz="800" u="none" strike="noStrike" cap="none"/>
                    </a:p>
                  </a:txBody>
                  <a:tcPr marL="88306" marR="88306" marT="88306" marB="88306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 dirty="0"/>
                        <a:t>1</a:t>
                      </a:r>
                      <a:endParaRPr sz="800" u="none" strike="noStrike" cap="none" dirty="0"/>
                    </a:p>
                  </a:txBody>
                  <a:tcPr marL="88306" marR="88306" marT="88306" marB="88306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/>
                        <a:t>1</a:t>
                      </a:r>
                      <a:endParaRPr sz="800" u="none" strike="noStrike" cap="none"/>
                    </a:p>
                  </a:txBody>
                  <a:tcPr marL="88306" marR="88306" marT="88306" marB="88306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/>
                        <a:t>1</a:t>
                      </a:r>
                      <a:endParaRPr sz="800" u="none" strike="noStrike" cap="none"/>
                    </a:p>
                  </a:txBody>
                  <a:tcPr marL="88306" marR="88306" marT="88306" marB="88306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/>
                        <a:t>707788800</a:t>
                      </a:r>
                      <a:endParaRPr sz="800" u="none" strike="noStrike" cap="none"/>
                    </a:p>
                  </a:txBody>
                  <a:tcPr marL="88306" marR="88306" marT="88306" marB="88306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713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/>
                        <a:t>conv4b</a:t>
                      </a:r>
                      <a:endParaRPr sz="800" u="none" strike="noStrike" cap="none"/>
                    </a:p>
                  </a:txBody>
                  <a:tcPr marL="88306" marR="88306" marT="88306" marB="88306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/>
                        <a:t>80</a:t>
                      </a:r>
                      <a:endParaRPr sz="800" u="none" strike="noStrike" cap="none"/>
                    </a:p>
                  </a:txBody>
                  <a:tcPr marL="88306" marR="88306" marT="88306" marB="88306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/>
                        <a:t>60</a:t>
                      </a:r>
                      <a:endParaRPr sz="800" u="none" strike="noStrike" cap="none"/>
                    </a:p>
                  </a:txBody>
                  <a:tcPr marL="88306" marR="88306" marT="88306" marB="88306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/>
                        <a:t>128</a:t>
                      </a:r>
                      <a:endParaRPr sz="800" u="none" strike="noStrike" cap="none"/>
                    </a:p>
                  </a:txBody>
                  <a:tcPr marL="88306" marR="88306" marT="88306" marB="88306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/>
                        <a:t>1</a:t>
                      </a:r>
                      <a:endParaRPr sz="800" u="none" strike="noStrike" cap="none"/>
                    </a:p>
                  </a:txBody>
                  <a:tcPr marL="88306" marR="88306" marT="88306" marB="88306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/>
                        <a:t>128</a:t>
                      </a:r>
                      <a:endParaRPr sz="800" u="none" strike="noStrike" cap="none"/>
                    </a:p>
                  </a:txBody>
                  <a:tcPr marL="88306" marR="88306" marT="88306" marB="88306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/>
                        <a:t>3</a:t>
                      </a:r>
                      <a:endParaRPr sz="800" u="none" strike="noStrike" cap="none"/>
                    </a:p>
                  </a:txBody>
                  <a:tcPr marL="88306" marR="88306" marT="88306" marB="88306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/>
                        <a:t>3</a:t>
                      </a:r>
                      <a:endParaRPr sz="800" u="none" strike="noStrike" cap="none"/>
                    </a:p>
                  </a:txBody>
                  <a:tcPr marL="88306" marR="88306" marT="88306" marB="88306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/>
                        <a:t>1</a:t>
                      </a:r>
                      <a:endParaRPr sz="800" u="none" strike="noStrike" cap="none"/>
                    </a:p>
                  </a:txBody>
                  <a:tcPr marL="88306" marR="88306" marT="88306" marB="88306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/>
                        <a:t>1</a:t>
                      </a:r>
                      <a:endParaRPr sz="800" u="none" strike="noStrike" cap="none"/>
                    </a:p>
                  </a:txBody>
                  <a:tcPr marL="88306" marR="88306" marT="88306" marB="88306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/>
                        <a:t>1</a:t>
                      </a:r>
                      <a:endParaRPr sz="800" u="none" strike="noStrike" cap="none"/>
                    </a:p>
                  </a:txBody>
                  <a:tcPr marL="88306" marR="88306" marT="88306" marB="88306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/>
                        <a:t>1</a:t>
                      </a:r>
                      <a:endParaRPr sz="800" u="none" strike="noStrike" cap="none"/>
                    </a:p>
                  </a:txBody>
                  <a:tcPr marL="88306" marR="88306" marT="88306" marB="88306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 dirty="0"/>
                        <a:t>707788800</a:t>
                      </a:r>
                      <a:endParaRPr sz="800" u="none" strike="noStrike" cap="none" dirty="0"/>
                    </a:p>
                  </a:txBody>
                  <a:tcPr marL="88306" marR="88306" marT="88306" marB="88306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6713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/>
                        <a:t>convPa</a:t>
                      </a:r>
                      <a:endParaRPr sz="800" u="none" strike="noStrike" cap="none"/>
                    </a:p>
                  </a:txBody>
                  <a:tcPr marL="88306" marR="88306" marT="88306" marB="88306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/>
                        <a:t>80</a:t>
                      </a:r>
                      <a:endParaRPr sz="800" u="none" strike="noStrike" cap="none"/>
                    </a:p>
                  </a:txBody>
                  <a:tcPr marL="88306" marR="88306" marT="88306" marB="88306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/>
                        <a:t>60</a:t>
                      </a:r>
                      <a:endParaRPr sz="800" u="none" strike="noStrike" cap="none"/>
                    </a:p>
                  </a:txBody>
                  <a:tcPr marL="88306" marR="88306" marT="88306" marB="88306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/>
                        <a:t>128</a:t>
                      </a:r>
                      <a:endParaRPr sz="800" u="none" strike="noStrike" cap="none"/>
                    </a:p>
                  </a:txBody>
                  <a:tcPr marL="88306" marR="88306" marT="88306" marB="88306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/>
                        <a:t>1</a:t>
                      </a:r>
                      <a:endParaRPr sz="800" u="none" strike="noStrike" cap="none"/>
                    </a:p>
                  </a:txBody>
                  <a:tcPr marL="88306" marR="88306" marT="88306" marB="88306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/>
                        <a:t>256</a:t>
                      </a:r>
                      <a:endParaRPr sz="800" u="none" strike="noStrike" cap="none"/>
                    </a:p>
                  </a:txBody>
                  <a:tcPr marL="88306" marR="88306" marT="88306" marB="88306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/>
                        <a:t>3</a:t>
                      </a:r>
                      <a:endParaRPr sz="800" u="none" strike="noStrike" cap="none"/>
                    </a:p>
                  </a:txBody>
                  <a:tcPr marL="88306" marR="88306" marT="88306" marB="88306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/>
                        <a:t>3</a:t>
                      </a:r>
                      <a:endParaRPr sz="800" u="none" strike="noStrike" cap="none"/>
                    </a:p>
                  </a:txBody>
                  <a:tcPr marL="88306" marR="88306" marT="88306" marB="88306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/>
                        <a:t>1</a:t>
                      </a:r>
                      <a:endParaRPr sz="800" u="none" strike="noStrike" cap="none"/>
                    </a:p>
                  </a:txBody>
                  <a:tcPr marL="88306" marR="88306" marT="88306" marB="88306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/>
                        <a:t>1</a:t>
                      </a:r>
                      <a:endParaRPr sz="800" u="none" strike="noStrike" cap="none"/>
                    </a:p>
                  </a:txBody>
                  <a:tcPr marL="88306" marR="88306" marT="88306" marB="88306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/>
                        <a:t>1</a:t>
                      </a:r>
                      <a:endParaRPr sz="800" u="none" strike="noStrike" cap="none"/>
                    </a:p>
                  </a:txBody>
                  <a:tcPr marL="88306" marR="88306" marT="88306" marB="88306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 dirty="0"/>
                        <a:t>1</a:t>
                      </a:r>
                      <a:endParaRPr sz="800" u="none" strike="noStrike" cap="none" dirty="0"/>
                    </a:p>
                  </a:txBody>
                  <a:tcPr marL="88306" marR="88306" marT="88306" marB="88306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 dirty="0"/>
                        <a:t>1415577600</a:t>
                      </a:r>
                      <a:endParaRPr sz="800" u="none" strike="noStrike" cap="none" dirty="0"/>
                    </a:p>
                  </a:txBody>
                  <a:tcPr marL="88306" marR="88306" marT="88306" marB="88306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6713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/>
                        <a:t>convPb</a:t>
                      </a:r>
                      <a:endParaRPr sz="800" u="none" strike="noStrike" cap="none"/>
                    </a:p>
                  </a:txBody>
                  <a:tcPr marL="88306" marR="88306" marT="88306" marB="88306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/>
                        <a:t>80</a:t>
                      </a:r>
                      <a:endParaRPr sz="800" u="none" strike="noStrike" cap="none"/>
                    </a:p>
                  </a:txBody>
                  <a:tcPr marL="88306" marR="88306" marT="88306" marB="88306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/>
                        <a:t>60</a:t>
                      </a:r>
                      <a:endParaRPr sz="800" u="none" strike="noStrike" cap="none"/>
                    </a:p>
                  </a:txBody>
                  <a:tcPr marL="88306" marR="88306" marT="88306" marB="88306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/>
                        <a:t>256</a:t>
                      </a:r>
                      <a:endParaRPr sz="800" u="none" strike="noStrike" cap="none"/>
                    </a:p>
                  </a:txBody>
                  <a:tcPr marL="88306" marR="88306" marT="88306" marB="88306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/>
                        <a:t>1</a:t>
                      </a:r>
                      <a:endParaRPr sz="800" u="none" strike="noStrike" cap="none"/>
                    </a:p>
                  </a:txBody>
                  <a:tcPr marL="88306" marR="88306" marT="88306" marB="88306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/>
                        <a:t>65</a:t>
                      </a:r>
                      <a:endParaRPr sz="800" u="none" strike="noStrike" cap="none"/>
                    </a:p>
                  </a:txBody>
                  <a:tcPr marL="88306" marR="88306" marT="88306" marB="88306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/>
                        <a:t>1</a:t>
                      </a:r>
                      <a:endParaRPr sz="800" u="none" strike="noStrike" cap="none"/>
                    </a:p>
                  </a:txBody>
                  <a:tcPr marL="88306" marR="88306" marT="88306" marB="88306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/>
                        <a:t>1</a:t>
                      </a:r>
                      <a:endParaRPr sz="800" u="none" strike="noStrike" cap="none"/>
                    </a:p>
                  </a:txBody>
                  <a:tcPr marL="88306" marR="88306" marT="88306" marB="88306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/>
                        <a:t>0</a:t>
                      </a:r>
                      <a:endParaRPr sz="800" u="none" strike="noStrike" cap="none"/>
                    </a:p>
                  </a:txBody>
                  <a:tcPr marL="88306" marR="88306" marT="88306" marB="88306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/>
                        <a:t>0</a:t>
                      </a:r>
                      <a:endParaRPr sz="800" u="none" strike="noStrike" cap="none"/>
                    </a:p>
                  </a:txBody>
                  <a:tcPr marL="88306" marR="88306" marT="88306" marB="88306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/>
                        <a:t>1</a:t>
                      </a:r>
                      <a:endParaRPr sz="800" u="none" strike="noStrike" cap="none"/>
                    </a:p>
                  </a:txBody>
                  <a:tcPr marL="88306" marR="88306" marT="88306" marB="88306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/>
                        <a:t>1</a:t>
                      </a:r>
                      <a:endParaRPr sz="800" u="none" strike="noStrike" cap="none"/>
                    </a:p>
                  </a:txBody>
                  <a:tcPr marL="88306" marR="88306" marT="88306" marB="88306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/>
                        <a:t>79872000</a:t>
                      </a:r>
                      <a:endParaRPr sz="800" u="none" strike="noStrike" cap="none"/>
                    </a:p>
                  </a:txBody>
                  <a:tcPr marL="88306" marR="88306" marT="88306" marB="88306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6713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 dirty="0"/>
                        <a:t>convDa</a:t>
                      </a:r>
                      <a:endParaRPr sz="800" u="none" strike="noStrike" cap="none" dirty="0"/>
                    </a:p>
                  </a:txBody>
                  <a:tcPr marL="88306" marR="88306" marT="88306" marB="88306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 dirty="0"/>
                        <a:t>80</a:t>
                      </a:r>
                      <a:endParaRPr sz="800" u="none" strike="noStrike" cap="none" dirty="0"/>
                    </a:p>
                  </a:txBody>
                  <a:tcPr marL="88306" marR="88306" marT="88306" marB="88306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 dirty="0"/>
                        <a:t>60</a:t>
                      </a:r>
                      <a:endParaRPr sz="800" u="none" strike="noStrike" cap="none" dirty="0"/>
                    </a:p>
                  </a:txBody>
                  <a:tcPr marL="88306" marR="88306" marT="88306" marB="88306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 dirty="0"/>
                        <a:t>128</a:t>
                      </a:r>
                      <a:endParaRPr sz="800" u="none" strike="noStrike" cap="none" dirty="0"/>
                    </a:p>
                  </a:txBody>
                  <a:tcPr marL="88306" marR="88306" marT="88306" marB="88306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 dirty="0"/>
                        <a:t>1</a:t>
                      </a:r>
                      <a:endParaRPr sz="800" u="none" strike="noStrike" cap="none" dirty="0"/>
                    </a:p>
                  </a:txBody>
                  <a:tcPr marL="88306" marR="88306" marT="88306" marB="88306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 dirty="0"/>
                        <a:t>256</a:t>
                      </a:r>
                      <a:endParaRPr sz="800" u="none" strike="noStrike" cap="none" dirty="0"/>
                    </a:p>
                  </a:txBody>
                  <a:tcPr marL="88306" marR="88306" marT="88306" marB="88306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 dirty="0"/>
                        <a:t>3</a:t>
                      </a:r>
                      <a:endParaRPr sz="800" u="none" strike="noStrike" cap="none" dirty="0"/>
                    </a:p>
                  </a:txBody>
                  <a:tcPr marL="88306" marR="88306" marT="88306" marB="88306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 dirty="0"/>
                        <a:t>3</a:t>
                      </a:r>
                      <a:endParaRPr sz="800" u="none" strike="noStrike" cap="none" dirty="0"/>
                    </a:p>
                  </a:txBody>
                  <a:tcPr marL="88306" marR="88306" marT="88306" marB="88306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/>
                        <a:t>1</a:t>
                      </a:r>
                      <a:endParaRPr sz="800" u="none" strike="noStrike" cap="none"/>
                    </a:p>
                  </a:txBody>
                  <a:tcPr marL="88306" marR="88306" marT="88306" marB="88306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/>
                        <a:t>1</a:t>
                      </a:r>
                      <a:endParaRPr sz="800" u="none" strike="noStrike" cap="none"/>
                    </a:p>
                  </a:txBody>
                  <a:tcPr marL="88306" marR="88306" marT="88306" marB="88306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/>
                        <a:t>1</a:t>
                      </a:r>
                      <a:endParaRPr sz="800" u="none" strike="noStrike" cap="none"/>
                    </a:p>
                  </a:txBody>
                  <a:tcPr marL="88306" marR="88306" marT="88306" marB="88306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/>
                        <a:t>1</a:t>
                      </a:r>
                      <a:endParaRPr sz="800" u="none" strike="noStrike" cap="none"/>
                    </a:p>
                  </a:txBody>
                  <a:tcPr marL="88306" marR="88306" marT="88306" marB="88306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 dirty="0"/>
                        <a:t>1415577600</a:t>
                      </a:r>
                      <a:endParaRPr sz="800" u="none" strike="noStrike" cap="none" dirty="0"/>
                    </a:p>
                  </a:txBody>
                  <a:tcPr marL="88306" marR="88306" marT="88306" marB="88306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6713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 dirty="0"/>
                        <a:t>convDb</a:t>
                      </a:r>
                      <a:endParaRPr sz="800" u="none" strike="noStrike" cap="none" dirty="0"/>
                    </a:p>
                  </a:txBody>
                  <a:tcPr marL="88306" marR="88306" marT="88306" marB="88306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 dirty="0"/>
                        <a:t>80</a:t>
                      </a:r>
                      <a:endParaRPr sz="800" u="none" strike="noStrike" cap="none" dirty="0"/>
                    </a:p>
                  </a:txBody>
                  <a:tcPr marL="88306" marR="88306" marT="88306" marB="88306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 dirty="0"/>
                        <a:t>60</a:t>
                      </a:r>
                      <a:endParaRPr sz="800" u="none" strike="noStrike" cap="none" dirty="0"/>
                    </a:p>
                  </a:txBody>
                  <a:tcPr marL="88306" marR="88306" marT="88306" marB="88306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 dirty="0"/>
                        <a:t>256</a:t>
                      </a:r>
                      <a:endParaRPr sz="800" u="none" strike="noStrike" cap="none" dirty="0"/>
                    </a:p>
                  </a:txBody>
                  <a:tcPr marL="88306" marR="88306" marT="88306" marB="88306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 dirty="0"/>
                        <a:t>1</a:t>
                      </a:r>
                      <a:endParaRPr sz="800" u="none" strike="noStrike" cap="none" dirty="0"/>
                    </a:p>
                  </a:txBody>
                  <a:tcPr marL="88306" marR="88306" marT="88306" marB="88306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 dirty="0"/>
                        <a:t>256</a:t>
                      </a:r>
                      <a:endParaRPr sz="800" u="none" strike="noStrike" cap="none" dirty="0"/>
                    </a:p>
                  </a:txBody>
                  <a:tcPr marL="88306" marR="88306" marT="88306" marB="88306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 dirty="0"/>
                        <a:t>1</a:t>
                      </a:r>
                      <a:endParaRPr sz="800" u="none" strike="noStrike" cap="none" dirty="0"/>
                    </a:p>
                  </a:txBody>
                  <a:tcPr marL="88306" marR="88306" marT="88306" marB="88306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 dirty="0"/>
                        <a:t>1</a:t>
                      </a:r>
                      <a:endParaRPr sz="800" u="none" strike="noStrike" cap="none" dirty="0"/>
                    </a:p>
                  </a:txBody>
                  <a:tcPr marL="88306" marR="88306" marT="88306" marB="88306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 dirty="0"/>
                        <a:t>0</a:t>
                      </a:r>
                      <a:endParaRPr sz="800" u="none" strike="noStrike" cap="none" dirty="0"/>
                    </a:p>
                  </a:txBody>
                  <a:tcPr marL="88306" marR="88306" marT="88306" marB="88306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 dirty="0"/>
                        <a:t>0</a:t>
                      </a:r>
                      <a:endParaRPr sz="800" u="none" strike="noStrike" cap="none" dirty="0"/>
                    </a:p>
                  </a:txBody>
                  <a:tcPr marL="88306" marR="88306" marT="88306" marB="88306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 dirty="0"/>
                        <a:t>1</a:t>
                      </a:r>
                      <a:endParaRPr sz="800" u="none" strike="noStrike" cap="none" dirty="0"/>
                    </a:p>
                  </a:txBody>
                  <a:tcPr marL="88306" marR="88306" marT="88306" marB="88306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 dirty="0"/>
                        <a:t>1</a:t>
                      </a:r>
                      <a:endParaRPr sz="800" u="none" strike="noStrike" cap="none" dirty="0"/>
                    </a:p>
                  </a:txBody>
                  <a:tcPr marL="88306" marR="88306" marT="88306" marB="88306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 dirty="0"/>
                        <a:t>314572800</a:t>
                      </a:r>
                      <a:endParaRPr sz="800" u="none" strike="noStrike" cap="none" dirty="0"/>
                    </a:p>
                  </a:txBody>
                  <a:tcPr marL="88306" marR="88306" marT="88306" marB="88306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cxnSp>
        <p:nvCxnSpPr>
          <p:cNvPr id="329" name="Google Shape;329;p9"/>
          <p:cNvCxnSpPr>
            <a:cxnSpLocks/>
          </p:cNvCxnSpPr>
          <p:nvPr/>
        </p:nvCxnSpPr>
        <p:spPr>
          <a:xfrm>
            <a:off x="867188" y="1891422"/>
            <a:ext cx="600" cy="2050303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stealth" w="med" len="med"/>
            <a:tailEnd type="stealth" w="med" len="med"/>
          </a:ln>
        </p:spPr>
      </p:cxnSp>
      <p:sp>
        <p:nvSpPr>
          <p:cNvPr id="330" name="Google Shape;330;p9"/>
          <p:cNvSpPr txBox="1"/>
          <p:nvPr/>
        </p:nvSpPr>
        <p:spPr>
          <a:xfrm>
            <a:off x="106950" y="2636429"/>
            <a:ext cx="1228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zh-TW" sz="1200" b="0" i="0" u="none" strike="noStrike" cap="none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share</a:t>
            </a:r>
            <a:endParaRPr sz="1200" b="0" i="0" u="none" strike="noStrike" cap="none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31" name="Google Shape;331;p9"/>
          <p:cNvSpPr txBox="1"/>
          <p:nvPr/>
        </p:nvSpPr>
        <p:spPr>
          <a:xfrm>
            <a:off x="-113641" y="3855323"/>
            <a:ext cx="9519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zh-TW" sz="1200" b="0" i="0" u="none" strike="noStrike" cap="none" dirty="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Detector</a:t>
            </a:r>
            <a:endParaRPr sz="1200" b="0" i="0" u="none" strike="noStrike" cap="none" dirty="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zh-TW" sz="1200" b="0" i="0" u="none" strike="noStrike" cap="none" dirty="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 Head</a:t>
            </a:r>
            <a:endParaRPr sz="1200" b="0" i="0" u="none" strike="noStrike" cap="none" dirty="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332" name="Google Shape;332;p9"/>
          <p:cNvCxnSpPr/>
          <p:nvPr/>
        </p:nvCxnSpPr>
        <p:spPr>
          <a:xfrm>
            <a:off x="849207" y="3941725"/>
            <a:ext cx="0" cy="5535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stealth" w="med" len="med"/>
            <a:tailEnd type="stealth" w="med" len="med"/>
          </a:ln>
        </p:spPr>
      </p:cxnSp>
      <p:sp>
        <p:nvSpPr>
          <p:cNvPr id="333" name="Google Shape;333;p9"/>
          <p:cNvSpPr txBox="1"/>
          <p:nvPr/>
        </p:nvSpPr>
        <p:spPr>
          <a:xfrm>
            <a:off x="-159600" y="4495225"/>
            <a:ext cx="9519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zh-TW" sz="1200" b="0" i="0" u="none" strike="noStrike" cap="none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Discriptor</a:t>
            </a:r>
            <a:endParaRPr sz="1200" b="0" i="0" u="none" strike="noStrike" cap="none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zh-TW" sz="1200" b="0" i="0" u="none" strike="noStrike" cap="none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 Head</a:t>
            </a:r>
            <a:endParaRPr sz="1200" b="0" i="0" u="none" strike="noStrike" cap="none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334" name="Google Shape;334;p9"/>
          <p:cNvCxnSpPr/>
          <p:nvPr/>
        </p:nvCxnSpPr>
        <p:spPr>
          <a:xfrm>
            <a:off x="849207" y="4495225"/>
            <a:ext cx="0" cy="5535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stealth" w="med" len="med"/>
            <a:tailEnd type="stealth" w="med" len="med"/>
          </a:ln>
        </p:spPr>
      </p:cxnSp>
      <p:pic>
        <p:nvPicPr>
          <p:cNvPr id="11" name="Google Shape;321;p8">
            <a:extLst>
              <a:ext uri="{FF2B5EF4-FFF2-40B4-BE49-F238E27FC236}">
                <a16:creationId xmlns:a16="http://schemas.microsoft.com/office/drawing/2014/main" id="{C93741E0-E5D1-4070-8056-18E0102EA53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64987" y="-9900"/>
            <a:ext cx="3279011" cy="14921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1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zh-TW"/>
              <a:t>Assumption for simulation</a:t>
            </a: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Google Shape;346;p11">
                <a:extLst>
                  <a:ext uri="{FF2B5EF4-FFF2-40B4-BE49-F238E27FC236}">
                    <a16:creationId xmlns:a16="http://schemas.microsoft.com/office/drawing/2014/main" id="{D259178B-96BD-436C-B328-3FA516630FF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11700" y="1266324"/>
                <a:ext cx="8520600" cy="37247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rm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800"/>
                  <a:buFont typeface="Open Sans"/>
                  <a:buChar char="●"/>
                  <a:defRPr sz="1800" b="0" i="0" u="none" strike="noStrike" cap="none">
                    <a:solidFill>
                      <a:schemeClr val="dk2"/>
                    </a:solidFill>
                    <a:latin typeface="Cambria"/>
                    <a:ea typeface="Cambria"/>
                    <a:cs typeface="Cambria"/>
                    <a:sym typeface="Cambria"/>
                  </a:defRPr>
                </a:lvl1pPr>
                <a:lvl2pPr marL="914400" marR="0" lvl="1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○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2pPr>
                <a:lvl3pPr marL="1371600" marR="0" lvl="2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■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3pPr>
                <a:lvl4pPr marL="1828800" marR="0" lvl="3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●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4pPr>
                <a:lvl5pPr marL="2286000" marR="0" lvl="4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○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5pPr>
                <a:lvl6pPr marL="2743200" marR="0" lvl="5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■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6pPr>
                <a:lvl7pPr marL="3200400" marR="0" lvl="6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●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7pPr>
                <a:lvl8pPr marL="3657600" marR="0" lvl="7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○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8pPr>
                <a:lvl9pPr marL="4114800" marR="0" lvl="8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■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9pPr>
              </a:lstStyle>
              <a:p>
                <a:pPr marL="285750" indent="-285750"/>
                <a:r>
                  <a:rPr lang="en-US" dirty="0"/>
                  <a:t>There are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6.2×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9</m:t>
                        </m:r>
                      </m:sup>
                    </m:sSup>
                  </m:oMath>
                </a14:m>
                <a:r>
                  <a:rPr lang="en-US" dirty="0"/>
                  <a:t> MAC computations in total.</a:t>
                </a:r>
              </a:p>
              <a:p>
                <a:pPr marL="285750" indent="-285750"/>
                <a:r>
                  <a:rPr lang="en-US" dirty="0"/>
                  <a:t>Assume the network can operate in 24fps, and the clock is 700MHz.</a:t>
                </a:r>
              </a:p>
              <a:p>
                <a:pPr marL="285750" indent="-285750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6.2×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9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24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700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=212.6</m:t>
                    </m:r>
                  </m:oMath>
                </a14:m>
                <a:r>
                  <a:rPr lang="en-US" dirty="0"/>
                  <a:t> MACs are needed within a clock cycle.</a:t>
                </a:r>
              </a:p>
              <a:p>
                <a:pPr marL="285750" indent="-285750"/>
                <a:r>
                  <a:rPr lang="en-US" dirty="0"/>
                  <a:t>Assume 256 MAC units for each architecture.</a:t>
                </a:r>
              </a:p>
              <a:p>
                <a:pPr marL="285750" indent="-285750"/>
                <a:endParaRPr lang="en-US" dirty="0"/>
              </a:p>
            </p:txBody>
          </p:sp>
        </mc:Choice>
        <mc:Fallback xmlns="">
          <p:sp>
            <p:nvSpPr>
              <p:cNvPr id="4" name="Google Shape;346;p11">
                <a:extLst>
                  <a:ext uri="{FF2B5EF4-FFF2-40B4-BE49-F238E27FC236}">
                    <a16:creationId xmlns:a16="http://schemas.microsoft.com/office/drawing/2014/main" id="{D259178B-96BD-436C-B328-3FA516630F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700" y="1266324"/>
                <a:ext cx="8520600" cy="3724775"/>
              </a:xfrm>
              <a:prstGeom prst="rect">
                <a:avLst/>
              </a:prstGeom>
              <a:blipFill>
                <a:blip r:embed="rId3"/>
                <a:stretch>
                  <a:fillRect l="-42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1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zh-TW" dirty="0"/>
              <a:t>Utilization &amp; pJ/Compute</a:t>
            </a:r>
            <a:endParaRPr dirty="0"/>
          </a:p>
        </p:txBody>
      </p:sp>
      <p:sp>
        <p:nvSpPr>
          <p:cNvPr id="346" name="Google Shape;346;p11"/>
          <p:cNvSpPr txBox="1">
            <a:spLocks noGrp="1"/>
          </p:cNvSpPr>
          <p:nvPr>
            <p:ph type="body" idx="1"/>
          </p:nvPr>
        </p:nvSpPr>
        <p:spPr>
          <a:xfrm>
            <a:off x="311700" y="1266324"/>
            <a:ext cx="8520600" cy="372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285750" indent="-285750"/>
            <a:r>
              <a:rPr lang="en-US" altLang="zh-TW" dirty="0" err="1"/>
              <a:t>Eyeriss</a:t>
            </a:r>
            <a:endParaRPr lang="en-US" altLang="zh-TW" dirty="0"/>
          </a:p>
          <a:p>
            <a:pPr marL="0" lvl="0" indent="0">
              <a:buNone/>
            </a:pPr>
            <a:r>
              <a:rPr lang="zh-TW" dirty="0"/>
              <a:t>conv1a:Utilization = </a:t>
            </a:r>
            <a:r>
              <a:rPr lang="en-US" altLang="zh-TW" dirty="0"/>
              <a:t>0.28 </a:t>
            </a:r>
            <a:r>
              <a:rPr lang="zh-TW" dirty="0"/>
              <a:t>| pJ/Compute =</a:t>
            </a:r>
            <a:r>
              <a:rPr lang="en-US" altLang="zh-TW" dirty="0"/>
              <a:t> 23.85 </a:t>
            </a:r>
            <a:r>
              <a:rPr lang="zh-TW" dirty="0"/>
              <a:t>(C = 1)</a:t>
            </a:r>
            <a:endParaRPr dirty="0"/>
          </a:p>
          <a:p>
            <a:pPr marL="0" lvl="0" indent="0">
              <a:spcBef>
                <a:spcPts val="1200"/>
              </a:spcBef>
              <a:buNone/>
            </a:pPr>
            <a:r>
              <a:rPr lang="zh-TW" dirty="0"/>
              <a:t>conv1b:Utilization = </a:t>
            </a:r>
            <a:r>
              <a:rPr lang="en-US" altLang="zh-TW" dirty="0"/>
              <a:t>0.75 </a:t>
            </a:r>
            <a:r>
              <a:rPr lang="zh-TW" dirty="0"/>
              <a:t>| pJ/Compute =</a:t>
            </a:r>
            <a:r>
              <a:rPr lang="en-US" altLang="zh-TW" dirty="0"/>
              <a:t> 8.58</a:t>
            </a:r>
            <a:endParaRPr dirty="0"/>
          </a:p>
          <a:p>
            <a:pPr marL="0" lvl="0" indent="0">
              <a:spcBef>
                <a:spcPts val="1200"/>
              </a:spcBef>
              <a:buNone/>
            </a:pPr>
            <a:r>
              <a:rPr lang="zh-TW" dirty="0"/>
              <a:t>conv3a:Utilization = </a:t>
            </a:r>
            <a:r>
              <a:rPr lang="en-US" altLang="zh-TW" dirty="0"/>
              <a:t>0.75</a:t>
            </a:r>
            <a:r>
              <a:rPr lang="zh-TW" altLang="zh-TW" dirty="0"/>
              <a:t> </a:t>
            </a:r>
            <a:r>
              <a:rPr lang="zh-TW" dirty="0"/>
              <a:t>| pJ/Compute =</a:t>
            </a:r>
            <a:r>
              <a:rPr lang="en-US" altLang="zh-TW" dirty="0"/>
              <a:t> 8.13</a:t>
            </a:r>
          </a:p>
          <a:p>
            <a:pPr marL="0" lvl="0" indent="0">
              <a:spcBef>
                <a:spcPts val="1200"/>
              </a:spcBef>
              <a:buNone/>
            </a:pPr>
            <a:r>
              <a:rPr lang="zh-TW" dirty="0"/>
              <a:t>conv3b:Utilization = </a:t>
            </a:r>
            <a:r>
              <a:rPr lang="en-US" altLang="zh-TW" dirty="0"/>
              <a:t>0.75 </a:t>
            </a:r>
            <a:r>
              <a:rPr lang="zh-TW" dirty="0"/>
              <a:t>| pJ/Compute =</a:t>
            </a:r>
            <a:r>
              <a:rPr lang="en-US" altLang="zh-TW" dirty="0"/>
              <a:t> 8.02</a:t>
            </a:r>
            <a:endParaRPr dirty="0"/>
          </a:p>
          <a:p>
            <a:pPr marL="0" lvl="0" indent="0">
              <a:spcBef>
                <a:spcPts val="1200"/>
              </a:spcBef>
              <a:buNone/>
            </a:pPr>
            <a:r>
              <a:rPr lang="zh-TW" dirty="0"/>
              <a:t>conv</a:t>
            </a:r>
            <a:r>
              <a:rPr lang="en-US" altLang="zh-TW" dirty="0"/>
              <a:t>D</a:t>
            </a:r>
            <a:r>
              <a:rPr lang="zh-TW" dirty="0"/>
              <a:t>a:Utilization = </a:t>
            </a:r>
            <a:r>
              <a:rPr lang="en-US" altLang="zh-TW" dirty="0"/>
              <a:t>0.75</a:t>
            </a:r>
            <a:r>
              <a:rPr lang="zh-TW" dirty="0"/>
              <a:t> | pJ/Compute = </a:t>
            </a:r>
            <a:r>
              <a:rPr lang="en-US" altLang="zh-TW" dirty="0"/>
              <a:t>7.79</a:t>
            </a:r>
          </a:p>
          <a:p>
            <a:pPr marL="0" lvl="0" indent="0">
              <a:spcBef>
                <a:spcPts val="1200"/>
              </a:spcBef>
              <a:buNone/>
            </a:pPr>
            <a:r>
              <a:rPr lang="en-US" dirty="0" err="1"/>
              <a:t>convPb:Utilization</a:t>
            </a:r>
            <a:r>
              <a:rPr lang="en-US" dirty="0"/>
              <a:t> = 0.81 | </a:t>
            </a:r>
            <a:r>
              <a:rPr lang="en-US" dirty="0" err="1"/>
              <a:t>pJ</a:t>
            </a:r>
            <a:r>
              <a:rPr lang="en-US" dirty="0"/>
              <a:t>/Compute =    8.270</a:t>
            </a:r>
            <a:endParaRPr dirty="0"/>
          </a:p>
          <a:p>
            <a:pPr marL="0" lvl="0" indent="0"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 dirty="0"/>
              <a:t>conv</a:t>
            </a:r>
            <a:r>
              <a:rPr lang="en-US" altLang="zh-TW" dirty="0"/>
              <a:t>D</a:t>
            </a:r>
            <a:r>
              <a:rPr lang="zh-TW" dirty="0"/>
              <a:t>b:Utilization = </a:t>
            </a:r>
            <a:r>
              <a:rPr lang="en-US" altLang="zh-TW" dirty="0"/>
              <a:t>1.00</a:t>
            </a:r>
            <a:r>
              <a:rPr lang="zh-TW" dirty="0"/>
              <a:t> | pJ/Compute =   </a:t>
            </a:r>
            <a:r>
              <a:rPr lang="en-US" altLang="zh-TW" dirty="0"/>
              <a:t>6.34 </a:t>
            </a:r>
            <a:r>
              <a:rPr lang="zh-TW" dirty="0"/>
              <a:t>(</a:t>
            </a:r>
            <a:r>
              <a:rPr lang="en-US" altLang="zh-TW" dirty="0"/>
              <a:t>R</a:t>
            </a:r>
            <a:r>
              <a:rPr lang="zh-TW" dirty="0"/>
              <a:t> = </a:t>
            </a:r>
            <a:r>
              <a:rPr lang="en-US" altLang="zh-TW" dirty="0"/>
              <a:t>1</a:t>
            </a:r>
            <a:r>
              <a:rPr lang="zh-TW" dirty="0"/>
              <a:t>)</a:t>
            </a:r>
            <a:endParaRPr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8732ACD-1B3F-407D-A081-87C29AAD0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Take a look into the mapping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1ED603D-6207-47ED-9879-1844C14E02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F241C95-183D-4C05-ABD4-933958E44F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892" y="1722923"/>
            <a:ext cx="3888871" cy="3420578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F6939054-8C50-437F-9416-4C58199314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2763" y="1722923"/>
            <a:ext cx="4327344" cy="3420577"/>
          </a:xfrm>
          <a:prstGeom prst="rect">
            <a:avLst/>
          </a:prstGeom>
        </p:spPr>
      </p:pic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92A56AD9-1EB3-4902-9D1F-35557E049E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3124718"/>
              </p:ext>
            </p:extLst>
          </p:nvPr>
        </p:nvGraphicFramePr>
        <p:xfrm>
          <a:off x="5019616" y="260575"/>
          <a:ext cx="4124384" cy="1005750"/>
        </p:xfrm>
        <a:graphic>
          <a:graphicData uri="http://schemas.openxmlformats.org/drawingml/2006/table">
            <a:tbl>
              <a:tblPr>
                <a:noFill/>
                <a:tableStyleId>{361510B0-2535-4326-A57B-CE319CBF4035}</a:tableStyleId>
              </a:tblPr>
              <a:tblGrid>
                <a:gridCol w="712269">
                  <a:extLst>
                    <a:ext uri="{9D8B030D-6E8A-4147-A177-3AD203B41FA5}">
                      <a16:colId xmlns:a16="http://schemas.microsoft.com/office/drawing/2014/main" val="3675586518"/>
                    </a:ext>
                  </a:extLst>
                </a:gridCol>
                <a:gridCol w="487445">
                  <a:extLst>
                    <a:ext uri="{9D8B030D-6E8A-4147-A177-3AD203B41FA5}">
                      <a16:colId xmlns:a16="http://schemas.microsoft.com/office/drawing/2014/main" val="1605253265"/>
                    </a:ext>
                  </a:extLst>
                </a:gridCol>
                <a:gridCol w="487445">
                  <a:extLst>
                    <a:ext uri="{9D8B030D-6E8A-4147-A177-3AD203B41FA5}">
                      <a16:colId xmlns:a16="http://schemas.microsoft.com/office/drawing/2014/main" val="2265853663"/>
                    </a:ext>
                  </a:extLst>
                </a:gridCol>
                <a:gridCol w="487445">
                  <a:extLst>
                    <a:ext uri="{9D8B030D-6E8A-4147-A177-3AD203B41FA5}">
                      <a16:colId xmlns:a16="http://schemas.microsoft.com/office/drawing/2014/main" val="486965591"/>
                    </a:ext>
                  </a:extLst>
                </a:gridCol>
                <a:gridCol w="487445">
                  <a:extLst>
                    <a:ext uri="{9D8B030D-6E8A-4147-A177-3AD203B41FA5}">
                      <a16:colId xmlns:a16="http://schemas.microsoft.com/office/drawing/2014/main" val="2434115013"/>
                    </a:ext>
                  </a:extLst>
                </a:gridCol>
                <a:gridCol w="487445">
                  <a:extLst>
                    <a:ext uri="{9D8B030D-6E8A-4147-A177-3AD203B41FA5}">
                      <a16:colId xmlns:a16="http://schemas.microsoft.com/office/drawing/2014/main" val="1975682430"/>
                    </a:ext>
                  </a:extLst>
                </a:gridCol>
                <a:gridCol w="487445">
                  <a:extLst>
                    <a:ext uri="{9D8B030D-6E8A-4147-A177-3AD203B41FA5}">
                      <a16:colId xmlns:a16="http://schemas.microsoft.com/office/drawing/2014/main" val="1503279136"/>
                    </a:ext>
                  </a:extLst>
                </a:gridCol>
                <a:gridCol w="487445">
                  <a:extLst>
                    <a:ext uri="{9D8B030D-6E8A-4147-A177-3AD203B41FA5}">
                      <a16:colId xmlns:a16="http://schemas.microsoft.com/office/drawing/2014/main" val="2975069939"/>
                    </a:ext>
                  </a:extLst>
                </a:gridCol>
              </a:tblGrid>
              <a:tr h="335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 dirty="0"/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1000" u="none" strike="noStrike" cap="none" dirty="0"/>
                        <a:t>W</a:t>
                      </a:r>
                      <a:endParaRPr sz="1000" u="none" strike="noStrike" cap="none" dirty="0"/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1000" u="none" strike="noStrike" cap="none" dirty="0"/>
                        <a:t>H</a:t>
                      </a:r>
                      <a:endParaRPr sz="1000" u="none" strike="noStrike" cap="none" dirty="0"/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1000" u="none" strike="noStrike" cap="none" dirty="0"/>
                        <a:t>C</a:t>
                      </a:r>
                      <a:endParaRPr sz="1000" u="none" strike="noStrike" cap="none" dirty="0"/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1000" u="none" strike="noStrike" cap="none" dirty="0"/>
                        <a:t>N</a:t>
                      </a:r>
                      <a:endParaRPr sz="1000" u="none" strike="noStrike" cap="none" dirty="0"/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1000" u="none" strike="noStrike" cap="none" dirty="0"/>
                        <a:t>M</a:t>
                      </a:r>
                      <a:endParaRPr sz="1000" u="none" strike="noStrike" cap="none" dirty="0"/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1000" u="none" strike="noStrike" cap="none" dirty="0"/>
                        <a:t>S</a:t>
                      </a:r>
                      <a:endParaRPr sz="1000" u="none" strike="noStrike" cap="none" dirty="0"/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1000" u="none" strike="noStrike" cap="none" dirty="0"/>
                        <a:t>R</a:t>
                      </a:r>
                      <a:endParaRPr sz="1000" u="none" strike="noStrike" cap="none" dirty="0"/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8510675"/>
                  </a:ext>
                </a:extLst>
              </a:tr>
              <a:tr h="335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1000" u="none" strike="noStrike" cap="none" dirty="0"/>
                        <a:t>convDa</a:t>
                      </a:r>
                      <a:endParaRPr sz="1000" u="none" strike="noStrike" cap="none" dirty="0"/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1000" u="none" strike="noStrike" cap="none" dirty="0"/>
                        <a:t>80</a:t>
                      </a:r>
                      <a:endParaRPr sz="1000" u="none" strike="noStrike" cap="none" dirty="0"/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1000" u="none" strike="noStrike" cap="none" dirty="0"/>
                        <a:t>60</a:t>
                      </a:r>
                      <a:endParaRPr sz="1000" u="none" strike="noStrike" cap="none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1000" u="none" strike="noStrike" cap="none" dirty="0"/>
                        <a:t>128</a:t>
                      </a:r>
                      <a:endParaRPr sz="1000" u="none" strike="noStrike" cap="none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1000" u="none" strike="noStrike" cap="none" dirty="0"/>
                        <a:t>1</a:t>
                      </a:r>
                      <a:endParaRPr sz="1000" u="none" strike="noStrike" cap="none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1000" u="none" strike="noStrike" cap="none" dirty="0"/>
                        <a:t>256</a:t>
                      </a:r>
                      <a:endParaRPr sz="1000" u="none" strike="noStrike" cap="none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1000" u="none" strike="noStrike" cap="none" dirty="0"/>
                        <a:t>3</a:t>
                      </a:r>
                      <a:endParaRPr sz="1000" u="none" strike="noStrike" cap="none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1000" u="none" strike="noStrike" cap="none" dirty="0"/>
                        <a:t>3</a:t>
                      </a:r>
                      <a:endParaRPr sz="1000" u="none" strike="noStrike" cap="none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3591999"/>
                  </a:ext>
                </a:extLst>
              </a:tr>
              <a:tr h="335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1000" u="none" strike="noStrike" cap="none" dirty="0"/>
                        <a:t>convDb</a:t>
                      </a:r>
                      <a:endParaRPr sz="1000" u="none" strike="noStrike" cap="none" dirty="0"/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1000" u="none" strike="noStrike" cap="none" dirty="0"/>
                        <a:t>80</a:t>
                      </a:r>
                      <a:endParaRPr sz="1000" u="none" strike="noStrike" cap="none" dirty="0"/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1000" u="none" strike="noStrike" cap="none" dirty="0"/>
                        <a:t>60</a:t>
                      </a:r>
                      <a:endParaRPr sz="1000" u="none" strike="noStrike" cap="none" dirty="0"/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1000" u="none" strike="noStrike" cap="none" dirty="0"/>
                        <a:t>256</a:t>
                      </a:r>
                      <a:endParaRPr sz="1000" u="none" strike="noStrike" cap="none" dirty="0"/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1000" u="none" strike="noStrike" cap="none" dirty="0"/>
                        <a:t>1</a:t>
                      </a:r>
                      <a:endParaRPr sz="1000" u="none" strike="noStrike" cap="none" dirty="0"/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1000" u="none" strike="noStrike" cap="none" dirty="0"/>
                        <a:t>256</a:t>
                      </a:r>
                      <a:endParaRPr sz="1000" u="none" strike="noStrike" cap="none" dirty="0"/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1000" u="none" strike="noStrike" cap="none" dirty="0"/>
                        <a:t>1</a:t>
                      </a:r>
                      <a:endParaRPr sz="1000" u="none" strike="noStrike" cap="none" dirty="0"/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1000" u="none" strike="noStrike" cap="none" dirty="0"/>
                        <a:t>1</a:t>
                      </a:r>
                      <a:endParaRPr sz="1000" u="none" strike="noStrike" cap="none" dirty="0"/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59923572"/>
                  </a:ext>
                </a:extLst>
              </a:tr>
            </a:tbl>
          </a:graphicData>
        </a:graphic>
      </p:graphicFrame>
      <p:sp>
        <p:nvSpPr>
          <p:cNvPr id="8" name="橢圓 7">
            <a:extLst>
              <a:ext uri="{FF2B5EF4-FFF2-40B4-BE49-F238E27FC236}">
                <a16:creationId xmlns:a16="http://schemas.microsoft.com/office/drawing/2014/main" id="{036FA340-7B71-47E6-85FE-2D27BE25127B}"/>
              </a:ext>
            </a:extLst>
          </p:cNvPr>
          <p:cNvSpPr/>
          <p:nvPr/>
        </p:nvSpPr>
        <p:spPr>
          <a:xfrm>
            <a:off x="781458" y="3093002"/>
            <a:ext cx="1684421" cy="664143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lang="zh-TW" altLang="en-US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5B3513E8-8A1C-4D53-9A2D-50E94F2CE8DC}"/>
              </a:ext>
            </a:extLst>
          </p:cNvPr>
          <p:cNvSpPr/>
          <p:nvPr/>
        </p:nvSpPr>
        <p:spPr>
          <a:xfrm>
            <a:off x="4670329" y="3093001"/>
            <a:ext cx="1684421" cy="664143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lang="zh-TW" altLang="en-US">
              <a:solidFill>
                <a:srgbClr val="000000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074096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6813850-A532-4313-92E4-79BB598B7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What’s wrong with </a:t>
            </a:r>
            <a:r>
              <a:rPr lang="en-US" altLang="zh-TW" dirty="0" err="1"/>
              <a:t>convDa</a:t>
            </a:r>
            <a:r>
              <a:rPr lang="en-US" altLang="zh-TW" dirty="0"/>
              <a:t>?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CC5BBFB-62F7-4345-A72B-E8C669E7DE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DD1BE300-F850-4224-B39B-147F23CEF5A9}"/>
              </a:ext>
            </a:extLst>
          </p:cNvPr>
          <p:cNvSpPr/>
          <p:nvPr/>
        </p:nvSpPr>
        <p:spPr>
          <a:xfrm>
            <a:off x="5390147" y="1549067"/>
            <a:ext cx="3753853" cy="359443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D23B441F-6F33-4BC5-8C79-70EB89872361}"/>
              </a:ext>
            </a:extLst>
          </p:cNvPr>
          <p:cNvSpPr txBox="1"/>
          <p:nvPr/>
        </p:nvSpPr>
        <p:spPr>
          <a:xfrm>
            <a:off x="6359892" y="1241290"/>
            <a:ext cx="18143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PE array (16x16)</a:t>
            </a:r>
            <a:endParaRPr lang="zh-TW" altLang="en-US" dirty="0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29C70991-3B35-439F-9F2F-C9F9053784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22922"/>
            <a:ext cx="3888871" cy="3420578"/>
          </a:xfrm>
          <a:prstGeom prst="rect">
            <a:avLst/>
          </a:prstGeom>
        </p:spPr>
      </p:pic>
      <p:sp>
        <p:nvSpPr>
          <p:cNvPr id="13" name="橢圓 12">
            <a:extLst>
              <a:ext uri="{FF2B5EF4-FFF2-40B4-BE49-F238E27FC236}">
                <a16:creationId xmlns:a16="http://schemas.microsoft.com/office/drawing/2014/main" id="{67252EDA-E36B-4E3F-8611-29F7F5E71703}"/>
              </a:ext>
            </a:extLst>
          </p:cNvPr>
          <p:cNvSpPr/>
          <p:nvPr/>
        </p:nvSpPr>
        <p:spPr>
          <a:xfrm>
            <a:off x="317566" y="3093001"/>
            <a:ext cx="1684421" cy="664143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lang="zh-TW" altLang="en-US">
              <a:solidFill>
                <a:srgbClr val="000000"/>
              </a:solidFill>
              <a:latin typeface="Arial"/>
              <a:cs typeface="Arial"/>
            </a:endParaRPr>
          </a:p>
        </p:txBody>
      </p:sp>
      <p:pic>
        <p:nvPicPr>
          <p:cNvPr id="14" name="Google Shape;169;g1c2a36bf6df_0_242">
            <a:extLst>
              <a:ext uri="{FF2B5EF4-FFF2-40B4-BE49-F238E27FC236}">
                <a16:creationId xmlns:a16="http://schemas.microsoft.com/office/drawing/2014/main" id="{4406CC1A-4921-4A82-BB6E-72F71F50704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13859"/>
          <a:stretch/>
        </p:blipFill>
        <p:spPr>
          <a:xfrm>
            <a:off x="5118995" y="0"/>
            <a:ext cx="4025005" cy="111019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" name="群組 22">
            <a:extLst>
              <a:ext uri="{FF2B5EF4-FFF2-40B4-BE49-F238E27FC236}">
                <a16:creationId xmlns:a16="http://schemas.microsoft.com/office/drawing/2014/main" id="{949EEEEC-13CC-438B-AE2B-BDAE3F7FD6D3}"/>
              </a:ext>
            </a:extLst>
          </p:cNvPr>
          <p:cNvGrpSpPr/>
          <p:nvPr/>
        </p:nvGrpSpPr>
        <p:grpSpPr>
          <a:xfrm>
            <a:off x="4198076" y="1481605"/>
            <a:ext cx="1852611" cy="738664"/>
            <a:chOff x="4198076" y="1481605"/>
            <a:chExt cx="1852611" cy="738664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4F454F42-8AD1-4371-AEBF-3F1C7B36DFB3}"/>
                </a:ext>
              </a:extLst>
            </p:cNvPr>
            <p:cNvSpPr/>
            <p:nvPr/>
          </p:nvSpPr>
          <p:spPr>
            <a:xfrm>
              <a:off x="5390147" y="1549068"/>
              <a:ext cx="660540" cy="660540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6" name="直線單箭頭接點 15">
              <a:extLst>
                <a:ext uri="{FF2B5EF4-FFF2-40B4-BE49-F238E27FC236}">
                  <a16:creationId xmlns:a16="http://schemas.microsoft.com/office/drawing/2014/main" id="{0FC2227B-8114-4A7D-A7AF-DB536674606A}"/>
                </a:ext>
              </a:extLst>
            </p:cNvPr>
            <p:cNvCxnSpPr/>
            <p:nvPr/>
          </p:nvCxnSpPr>
          <p:spPr>
            <a:xfrm>
              <a:off x="5245768" y="1549067"/>
              <a:ext cx="0" cy="660541"/>
            </a:xfrm>
            <a:prstGeom prst="straightConnector1">
              <a:avLst/>
            </a:prstGeom>
            <a:ln>
              <a:solidFill>
                <a:schemeClr val="accent5">
                  <a:lumMod val="7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文字方塊 16">
              <a:extLst>
                <a:ext uri="{FF2B5EF4-FFF2-40B4-BE49-F238E27FC236}">
                  <a16:creationId xmlns:a16="http://schemas.microsoft.com/office/drawing/2014/main" id="{F8B3D307-983A-4F2C-B130-A67CAF9E7F17}"/>
                </a:ext>
              </a:extLst>
            </p:cNvPr>
            <p:cNvSpPr txBox="1"/>
            <p:nvPr/>
          </p:nvSpPr>
          <p:spPr>
            <a:xfrm>
              <a:off x="4198076" y="1481605"/>
              <a:ext cx="114540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>
                  <a:solidFill>
                    <a:schemeClr val="accent5">
                      <a:lumMod val="75000"/>
                    </a:schemeClr>
                  </a:solidFill>
                </a:rPr>
                <a:t>Filter rows Channel0</a:t>
              </a:r>
            </a:p>
            <a:p>
              <a:pPr algn="ctr"/>
              <a:r>
                <a:rPr lang="en-US" altLang="zh-TW" dirty="0">
                  <a:solidFill>
                    <a:schemeClr val="accent5">
                      <a:lumMod val="75000"/>
                    </a:schemeClr>
                  </a:solidFill>
                </a:rPr>
                <a:t>R=3</a:t>
              </a:r>
              <a:endParaRPr lang="zh-TW" altLang="en-US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</p:grp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C969B580-88BB-445F-BEC9-3FBE2C9FEE50}"/>
              </a:ext>
            </a:extLst>
          </p:cNvPr>
          <p:cNvGrpSpPr/>
          <p:nvPr/>
        </p:nvGrpSpPr>
        <p:grpSpPr>
          <a:xfrm>
            <a:off x="4198076" y="2209608"/>
            <a:ext cx="1852611" cy="660541"/>
            <a:chOff x="4198076" y="2209608"/>
            <a:chExt cx="1852611" cy="660541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D3CA72E5-0974-43C7-9597-6ACC0944B685}"/>
                </a:ext>
              </a:extLst>
            </p:cNvPr>
            <p:cNvSpPr/>
            <p:nvPr/>
          </p:nvSpPr>
          <p:spPr>
            <a:xfrm>
              <a:off x="5390147" y="2209608"/>
              <a:ext cx="660540" cy="660540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8" name="直線單箭頭接點 17">
              <a:extLst>
                <a:ext uri="{FF2B5EF4-FFF2-40B4-BE49-F238E27FC236}">
                  <a16:creationId xmlns:a16="http://schemas.microsoft.com/office/drawing/2014/main" id="{842D245D-7D29-4743-8DE1-633B56DC4F1C}"/>
                </a:ext>
              </a:extLst>
            </p:cNvPr>
            <p:cNvCxnSpPr/>
            <p:nvPr/>
          </p:nvCxnSpPr>
          <p:spPr>
            <a:xfrm>
              <a:off x="5245768" y="2209608"/>
              <a:ext cx="0" cy="660541"/>
            </a:xfrm>
            <a:prstGeom prst="straightConnector1">
              <a:avLst/>
            </a:prstGeom>
            <a:ln>
              <a:solidFill>
                <a:schemeClr val="accent5">
                  <a:lumMod val="7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文字方塊 20">
              <a:extLst>
                <a:ext uri="{FF2B5EF4-FFF2-40B4-BE49-F238E27FC236}">
                  <a16:creationId xmlns:a16="http://schemas.microsoft.com/office/drawing/2014/main" id="{452BC583-DA4A-4E1E-8782-F8EEA3689CFE}"/>
                </a:ext>
              </a:extLst>
            </p:cNvPr>
            <p:cNvSpPr txBox="1"/>
            <p:nvPr/>
          </p:nvSpPr>
          <p:spPr>
            <a:xfrm>
              <a:off x="4198076" y="2309738"/>
              <a:ext cx="114540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>
                  <a:solidFill>
                    <a:schemeClr val="accent5">
                      <a:lumMod val="75000"/>
                    </a:schemeClr>
                  </a:solidFill>
                </a:rPr>
                <a:t>Channel1</a:t>
              </a:r>
            </a:p>
            <a:p>
              <a:pPr algn="ctr"/>
              <a:r>
                <a:rPr lang="en-US" altLang="zh-TW" dirty="0">
                  <a:solidFill>
                    <a:schemeClr val="accent5">
                      <a:lumMod val="75000"/>
                    </a:schemeClr>
                  </a:solidFill>
                </a:rPr>
                <a:t>R=3</a:t>
              </a:r>
            </a:p>
          </p:txBody>
        </p:sp>
      </p:grpSp>
      <p:grpSp>
        <p:nvGrpSpPr>
          <p:cNvPr id="26" name="群組 25">
            <a:extLst>
              <a:ext uri="{FF2B5EF4-FFF2-40B4-BE49-F238E27FC236}">
                <a16:creationId xmlns:a16="http://schemas.microsoft.com/office/drawing/2014/main" id="{E953E072-8512-4570-A5A3-2F5D7247475C}"/>
              </a:ext>
            </a:extLst>
          </p:cNvPr>
          <p:cNvGrpSpPr/>
          <p:nvPr/>
        </p:nvGrpSpPr>
        <p:grpSpPr>
          <a:xfrm>
            <a:off x="4943372" y="2870148"/>
            <a:ext cx="1107315" cy="1321080"/>
            <a:chOff x="4943372" y="2870148"/>
            <a:chExt cx="1107315" cy="1321080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2D4E98A3-7C44-4173-94EA-BFFB5292DC0B}"/>
                </a:ext>
              </a:extLst>
            </p:cNvPr>
            <p:cNvSpPr/>
            <p:nvPr/>
          </p:nvSpPr>
          <p:spPr>
            <a:xfrm>
              <a:off x="5390147" y="2870148"/>
              <a:ext cx="660540" cy="660540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6DDAABAD-B4A5-41B0-8762-D48630FDE16B}"/>
                </a:ext>
              </a:extLst>
            </p:cNvPr>
            <p:cNvSpPr/>
            <p:nvPr/>
          </p:nvSpPr>
          <p:spPr>
            <a:xfrm>
              <a:off x="5390147" y="3530688"/>
              <a:ext cx="660540" cy="660540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文字方塊 21">
              <a:extLst>
                <a:ext uri="{FF2B5EF4-FFF2-40B4-BE49-F238E27FC236}">
                  <a16:creationId xmlns:a16="http://schemas.microsoft.com/office/drawing/2014/main" id="{044F93D7-9F3F-4A51-BBC5-DCAF648BCDEF}"/>
                </a:ext>
              </a:extLst>
            </p:cNvPr>
            <p:cNvSpPr txBox="1"/>
            <p:nvPr/>
          </p:nvSpPr>
          <p:spPr>
            <a:xfrm>
              <a:off x="4943372" y="3035869"/>
              <a:ext cx="400110" cy="307777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en-US" altLang="zh-TW" b="1" dirty="0">
                  <a:solidFill>
                    <a:schemeClr val="accent5">
                      <a:lumMod val="75000"/>
                    </a:schemeClr>
                  </a:solidFill>
                </a:rPr>
                <a:t>…</a:t>
              </a:r>
            </a:p>
          </p:txBody>
        </p:sp>
      </p:grp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F2FCD66B-8179-4F8F-ADD7-EB7BA9C94DAC}"/>
              </a:ext>
            </a:extLst>
          </p:cNvPr>
          <p:cNvGrpSpPr/>
          <p:nvPr/>
        </p:nvGrpSpPr>
        <p:grpSpPr>
          <a:xfrm>
            <a:off x="4198076" y="4191228"/>
            <a:ext cx="1852611" cy="660540"/>
            <a:chOff x="4198076" y="4191228"/>
            <a:chExt cx="1852611" cy="660540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4B57142C-9D42-4467-BD18-60BF48C4D28B}"/>
                </a:ext>
              </a:extLst>
            </p:cNvPr>
            <p:cNvSpPr/>
            <p:nvPr/>
          </p:nvSpPr>
          <p:spPr>
            <a:xfrm>
              <a:off x="5390147" y="4191228"/>
              <a:ext cx="660540" cy="660540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accent5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?</a:t>
              </a:r>
              <a:endParaRPr lang="zh-TW" altLang="en-US" sz="2400" dirty="0"/>
            </a:p>
          </p:txBody>
        </p:sp>
        <p:sp>
          <p:nvSpPr>
            <p:cNvPr id="27" name="文字方塊 26">
              <a:extLst>
                <a:ext uri="{FF2B5EF4-FFF2-40B4-BE49-F238E27FC236}">
                  <a16:creationId xmlns:a16="http://schemas.microsoft.com/office/drawing/2014/main" id="{DB031AA2-D0B8-43AF-8341-2690E50DFB25}"/>
                </a:ext>
              </a:extLst>
            </p:cNvPr>
            <p:cNvSpPr txBox="1"/>
            <p:nvPr/>
          </p:nvSpPr>
          <p:spPr>
            <a:xfrm>
              <a:off x="4198076" y="4261085"/>
              <a:ext cx="114540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>
                  <a:solidFill>
                    <a:schemeClr val="accent5">
                      <a:lumMod val="75000"/>
                    </a:schemeClr>
                  </a:solidFill>
                </a:rPr>
                <a:t>Channel4?</a:t>
              </a:r>
            </a:p>
            <a:p>
              <a:pPr algn="ctr"/>
              <a:r>
                <a:rPr lang="en-US" altLang="zh-TW" dirty="0">
                  <a:solidFill>
                    <a:schemeClr val="accent5">
                      <a:lumMod val="75000"/>
                    </a:schemeClr>
                  </a:solidFill>
                </a:rPr>
                <a:t>R=3</a:t>
              </a:r>
            </a:p>
          </p:txBody>
        </p:sp>
      </p:grp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916F8129-D7B3-4A9F-84C9-FFB7050E6256}"/>
              </a:ext>
            </a:extLst>
          </p:cNvPr>
          <p:cNvSpPr txBox="1"/>
          <p:nvPr/>
        </p:nvSpPr>
        <p:spPr>
          <a:xfrm>
            <a:off x="4055141" y="1207559"/>
            <a:ext cx="14312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solidFill>
                  <a:schemeClr val="accent5">
                    <a:lumMod val="75000"/>
                  </a:schemeClr>
                </a:solidFill>
              </a:rPr>
              <a:t>for C in [0:4):</a:t>
            </a:r>
          </a:p>
        </p:txBody>
      </p:sp>
    </p:spTree>
    <p:extLst>
      <p:ext uri="{BB962C8B-B14F-4D97-AF65-F5344CB8AC3E}">
        <p14:creationId xmlns:p14="http://schemas.microsoft.com/office/powerpoint/2010/main" val="3086525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E66462BF-29FE-46BD-A89F-51B135B3DB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6893" y="1329791"/>
            <a:ext cx="3888871" cy="3420578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582B0E13-8669-46DF-99A8-3F84B362DF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zh-TW" dirty="0"/>
              <a:t>The index factorization problem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F767A7C-A797-4A1B-B670-1BDC772244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266325"/>
            <a:ext cx="4905193" cy="3302700"/>
          </a:xfrm>
        </p:spPr>
        <p:txBody>
          <a:bodyPr/>
          <a:lstStyle/>
          <a:p>
            <a:r>
              <a:rPr lang="en-US" altLang="zh-TW" dirty="0"/>
              <a:t>However, </a:t>
            </a:r>
            <a:r>
              <a:rPr lang="en-US" altLang="zh-TW" dirty="0" err="1"/>
              <a:t>Timeloop</a:t>
            </a:r>
            <a:r>
              <a:rPr lang="en-US" altLang="zh-TW" dirty="0"/>
              <a:t> </a:t>
            </a:r>
            <a:r>
              <a:rPr lang="en-US" altLang="zh-TW" u="sng" dirty="0"/>
              <a:t>doesn’t find the mapping</a:t>
            </a:r>
            <a:r>
              <a:rPr lang="en-US" altLang="zh-TW" dirty="0"/>
              <a:t> of channel number (C=5 on Spatial-Y) that is obviously better than the mapping it gives.</a:t>
            </a:r>
          </a:p>
          <a:p>
            <a:r>
              <a:rPr lang="en-US" altLang="zh-TW" dirty="0"/>
              <a:t>This is because </a:t>
            </a:r>
            <a:r>
              <a:rPr lang="en-US" altLang="zh-TW" dirty="0" err="1"/>
              <a:t>Timeloop</a:t>
            </a:r>
            <a:r>
              <a:rPr lang="en-US" altLang="zh-TW" dirty="0"/>
              <a:t> only </a:t>
            </a:r>
            <a:r>
              <a:rPr lang="en-US" altLang="zh-TW" u="sng" dirty="0"/>
              <a:t>consider the </a:t>
            </a:r>
            <a:r>
              <a:rPr lang="zh-TW" altLang="zh-TW" u="sng" dirty="0"/>
              <a:t>factorization</a:t>
            </a:r>
            <a:r>
              <a:rPr lang="en-US" altLang="zh-TW" u="sng" dirty="0"/>
              <a:t> of each dimension</a:t>
            </a:r>
            <a:r>
              <a:rPr lang="en-US" altLang="zh-TW" dirty="0"/>
              <a:t>. For example,  if C = 16, then only 1, 2, 4, 8, 16 are consider when building </a:t>
            </a:r>
            <a:r>
              <a:rPr lang="en-US" altLang="zh-TW" dirty="0" err="1"/>
              <a:t>mapspace</a:t>
            </a:r>
            <a:r>
              <a:rPr lang="en-US" altLang="zh-TW" dirty="0"/>
              <a:t>.</a:t>
            </a:r>
            <a:endParaRPr lang="zh-TW" altLang="en-US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BA4D871-D432-4C35-8FAB-BB78893D173C}"/>
              </a:ext>
            </a:extLst>
          </p:cNvPr>
          <p:cNvSpPr/>
          <p:nvPr/>
        </p:nvSpPr>
        <p:spPr>
          <a:xfrm>
            <a:off x="5519706" y="2708009"/>
            <a:ext cx="1684421" cy="664143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lang="zh-TW" altLang="en-US">
              <a:solidFill>
                <a:srgbClr val="000000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128588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1792AED-151A-4998-BAA3-6F465DF5F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Padding the problem size(try on conv1b)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B8A9A0C-2D68-49B3-A63F-7E86E341FA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dirty="0"/>
              <a:t>conv1b(C=64): Utilization = 0.75 | </a:t>
            </a:r>
            <a:r>
              <a:rPr lang="en-US" altLang="zh-TW" dirty="0" err="1"/>
              <a:t>pJ</a:t>
            </a:r>
            <a:r>
              <a:rPr lang="en-US" altLang="zh-TW" dirty="0"/>
              <a:t>/Compute = 8.58</a:t>
            </a:r>
          </a:p>
          <a:p>
            <a:pPr>
              <a:lnSpc>
                <a:spcPct val="150000"/>
              </a:lnSpc>
            </a:pPr>
            <a:r>
              <a:rPr lang="en-US" altLang="zh-TW" dirty="0"/>
              <a:t>conv1b(C=65): Utilization = 0.94 | </a:t>
            </a:r>
            <a:r>
              <a:rPr lang="en-US" altLang="zh-TW" dirty="0" err="1"/>
              <a:t>pJ</a:t>
            </a:r>
            <a:r>
              <a:rPr lang="en-US" altLang="zh-TW" dirty="0"/>
              <a:t>/Compute = 9.21</a:t>
            </a:r>
          </a:p>
          <a:p>
            <a:pPr>
              <a:lnSpc>
                <a:spcPct val="150000"/>
              </a:lnSpc>
            </a:pPr>
            <a:r>
              <a:rPr lang="en-US" altLang="zh-TW" dirty="0"/>
              <a:t>conv1b(C=75): Utilization = 0.94 | </a:t>
            </a:r>
            <a:r>
              <a:rPr lang="en-US" altLang="zh-TW" dirty="0" err="1"/>
              <a:t>pJ</a:t>
            </a:r>
            <a:r>
              <a:rPr lang="en-US" altLang="zh-TW" dirty="0"/>
              <a:t>/Compute = 8.45</a:t>
            </a:r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However, this padding method will cause mis-estimation on cycle and computes, as well as the result energy.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987870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1c27704b790_0_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/>
              <a:t>What can Timeloop do?</a:t>
            </a:r>
            <a:r>
              <a:rPr lang="zh-TW" altLang="en-US" dirty="0"/>
              <a:t> </a:t>
            </a:r>
            <a:r>
              <a:rPr lang="en-US" altLang="zh-TW" dirty="0"/>
              <a:t>(1/2)</a:t>
            </a:r>
            <a:endParaRPr dirty="0"/>
          </a:p>
        </p:txBody>
      </p:sp>
      <p:sp>
        <p:nvSpPr>
          <p:cNvPr id="79" name="Google Shape;79;g1c27704b790_0_0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 dirty="0"/>
              <a:t>For a specific D</a:t>
            </a:r>
            <a:r>
              <a:rPr lang="en-US" altLang="zh-TW" dirty="0"/>
              <a:t>LA</a:t>
            </a:r>
            <a:r>
              <a:rPr lang="zh-TW" dirty="0"/>
              <a:t> design, Timeloop can give various estimations, such as Energy, Area and Timing.</a:t>
            </a:r>
            <a:endParaRPr dirty="0"/>
          </a:p>
        </p:txBody>
      </p:sp>
      <p:pic>
        <p:nvPicPr>
          <p:cNvPr id="80" name="Google Shape;80;g1c27704b790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2129" y="2041071"/>
            <a:ext cx="5579741" cy="31024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1792AED-151A-4998-BAA3-6F465DF5F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Padding the problem size(try on conv1b)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B8A9A0C-2D68-49B3-A63F-7E86E341FA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A7519635-165F-4830-8CEA-50000ECD14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6775" y="1845298"/>
            <a:ext cx="3557356" cy="330270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8AA1C743-B678-4D8F-A0D9-35F6886887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869" y="1845298"/>
            <a:ext cx="3686906" cy="3291297"/>
          </a:xfrm>
          <a:prstGeom prst="rect">
            <a:avLst/>
          </a:prstGeom>
        </p:spPr>
      </p:pic>
      <p:sp>
        <p:nvSpPr>
          <p:cNvPr id="6" name="橢圓 5">
            <a:extLst>
              <a:ext uri="{FF2B5EF4-FFF2-40B4-BE49-F238E27FC236}">
                <a16:creationId xmlns:a16="http://schemas.microsoft.com/office/drawing/2014/main" id="{2D9B5609-F2E2-45D1-B6D9-EDB4674C65B8}"/>
              </a:ext>
            </a:extLst>
          </p:cNvPr>
          <p:cNvSpPr/>
          <p:nvPr/>
        </p:nvSpPr>
        <p:spPr>
          <a:xfrm>
            <a:off x="4915105" y="3158874"/>
            <a:ext cx="1684421" cy="664143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lang="zh-TW" altLang="en-US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E56BEE36-3C7A-49F1-92C3-770339AC00E6}"/>
              </a:ext>
            </a:extLst>
          </p:cNvPr>
          <p:cNvSpPr/>
          <p:nvPr/>
        </p:nvSpPr>
        <p:spPr>
          <a:xfrm>
            <a:off x="1267130" y="3213032"/>
            <a:ext cx="1684421" cy="664143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lang="zh-TW" altLang="en-US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CDBD9D7D-07FA-4F5F-B6A7-F6870C21DF5A}"/>
              </a:ext>
            </a:extLst>
          </p:cNvPr>
          <p:cNvSpPr txBox="1"/>
          <p:nvPr/>
        </p:nvSpPr>
        <p:spPr>
          <a:xfrm>
            <a:off x="941" y="2763786"/>
            <a:ext cx="11428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C=65</a:t>
            </a:r>
            <a:endParaRPr lang="zh-TW" altLang="en-US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305FB96C-9CA6-4302-A1E7-A32D57B3C80E}"/>
              </a:ext>
            </a:extLst>
          </p:cNvPr>
          <p:cNvSpPr txBox="1"/>
          <p:nvPr/>
        </p:nvSpPr>
        <p:spPr>
          <a:xfrm>
            <a:off x="8000236" y="2763786"/>
            <a:ext cx="11428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C=75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929616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6964621-5FD5-4615-8536-46892F2BCC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266324"/>
            <a:ext cx="8520600" cy="3754249"/>
          </a:xfrm>
        </p:spPr>
        <p:txBody>
          <a:bodyPr>
            <a:normAutofit/>
          </a:bodyPr>
          <a:lstStyle/>
          <a:p>
            <a:pPr marL="285750" indent="-285750"/>
            <a:r>
              <a:rPr lang="en-US" altLang="zh-TW" dirty="0"/>
              <a:t>TPU-like</a:t>
            </a:r>
          </a:p>
          <a:p>
            <a:pPr marL="0" lvl="0" indent="0">
              <a:buNone/>
            </a:pPr>
            <a:r>
              <a:rPr lang="en-US" altLang="zh-TW" dirty="0"/>
              <a:t>conv1a:Utilization = 0.56 | </a:t>
            </a:r>
            <a:r>
              <a:rPr lang="en-US" altLang="zh-TW" dirty="0" err="1"/>
              <a:t>pJ</a:t>
            </a:r>
            <a:r>
              <a:rPr lang="en-US" altLang="zh-TW" dirty="0"/>
              <a:t>/Compute =   20.803</a:t>
            </a:r>
          </a:p>
          <a:p>
            <a:pPr marL="0" lvl="0" indent="0">
              <a:spcBef>
                <a:spcPts val="1200"/>
              </a:spcBef>
              <a:buNone/>
            </a:pPr>
            <a:r>
              <a:rPr lang="en-US" altLang="zh-TW" dirty="0"/>
              <a:t>conv1b:Utilization = 1.00 | </a:t>
            </a:r>
            <a:r>
              <a:rPr lang="en-US" altLang="zh-TW" dirty="0" err="1"/>
              <a:t>pJ</a:t>
            </a:r>
            <a:r>
              <a:rPr lang="en-US" altLang="zh-TW" dirty="0"/>
              <a:t>/Compute = 10.88	</a:t>
            </a:r>
          </a:p>
          <a:p>
            <a:pPr marL="0" lvl="0" indent="0">
              <a:spcBef>
                <a:spcPts val="1200"/>
              </a:spcBef>
              <a:buNone/>
            </a:pPr>
            <a:r>
              <a:rPr lang="en-US" altLang="zh-TW" dirty="0"/>
              <a:t>conv3a:Utilization = 1.00 | </a:t>
            </a:r>
            <a:r>
              <a:rPr lang="en-US" altLang="zh-TW" dirty="0" err="1"/>
              <a:t>pJ</a:t>
            </a:r>
            <a:r>
              <a:rPr lang="en-US" altLang="zh-TW" dirty="0"/>
              <a:t>/Compute = 9.83</a:t>
            </a:r>
          </a:p>
          <a:p>
            <a:pPr marL="0" lvl="0" indent="0">
              <a:spcBef>
                <a:spcPts val="1200"/>
              </a:spcBef>
              <a:buNone/>
            </a:pPr>
            <a:r>
              <a:rPr lang="en-US" altLang="zh-TW" dirty="0"/>
              <a:t>conv3b:Utilization = 1.00 | </a:t>
            </a:r>
            <a:r>
              <a:rPr lang="en-US" altLang="zh-TW" dirty="0" err="1"/>
              <a:t>pJ</a:t>
            </a:r>
            <a:r>
              <a:rPr lang="en-US" altLang="zh-TW" dirty="0"/>
              <a:t>/Compute = 11.08</a:t>
            </a:r>
          </a:p>
          <a:p>
            <a:pPr marL="0" lvl="0" indent="0">
              <a:spcBef>
                <a:spcPts val="1200"/>
              </a:spcBef>
              <a:buNone/>
            </a:pPr>
            <a:r>
              <a:rPr lang="en-US" altLang="zh-TW" dirty="0" err="1"/>
              <a:t>convDa:Utilization</a:t>
            </a:r>
            <a:r>
              <a:rPr lang="en-US" altLang="zh-TW" dirty="0"/>
              <a:t> = 1.00 | </a:t>
            </a:r>
            <a:r>
              <a:rPr lang="en-US" altLang="zh-TW" dirty="0" err="1"/>
              <a:t>pJ</a:t>
            </a:r>
            <a:r>
              <a:rPr lang="en-US" altLang="zh-TW" dirty="0"/>
              <a:t>/Compute = 10.47</a:t>
            </a:r>
          </a:p>
          <a:p>
            <a:pPr marL="0" lvl="0" indent="0">
              <a:spcBef>
                <a:spcPts val="1200"/>
              </a:spcBef>
              <a:buNone/>
            </a:pPr>
            <a:r>
              <a:rPr lang="en-US" altLang="zh-TW" dirty="0" err="1"/>
              <a:t>convPb:Utilization</a:t>
            </a:r>
            <a:r>
              <a:rPr lang="en-US" altLang="zh-TW" dirty="0"/>
              <a:t> = 0.81 | </a:t>
            </a:r>
            <a:r>
              <a:rPr lang="en-US" altLang="zh-TW" dirty="0" err="1"/>
              <a:t>pJ</a:t>
            </a:r>
            <a:r>
              <a:rPr lang="en-US" altLang="zh-TW" dirty="0"/>
              <a:t>/Compute = 15.48</a:t>
            </a:r>
          </a:p>
          <a:p>
            <a:pPr marL="0" lvl="0" indent="0">
              <a:spcBef>
                <a:spcPts val="1200"/>
              </a:spcBef>
              <a:buNone/>
            </a:pPr>
            <a:r>
              <a:rPr lang="en-US" altLang="zh-TW" dirty="0" err="1"/>
              <a:t>convDb:Utilization</a:t>
            </a:r>
            <a:r>
              <a:rPr lang="en-US" altLang="zh-TW" dirty="0"/>
              <a:t> = 1.00 | </a:t>
            </a:r>
            <a:r>
              <a:rPr lang="en-US" altLang="zh-TW" dirty="0" err="1"/>
              <a:t>pJ</a:t>
            </a:r>
            <a:r>
              <a:rPr lang="en-US" altLang="zh-TW" dirty="0"/>
              <a:t>/Compute =   13.97</a:t>
            </a:r>
          </a:p>
          <a:p>
            <a:endParaRPr lang="zh-TW" altLang="en-US" dirty="0"/>
          </a:p>
        </p:txBody>
      </p:sp>
      <p:sp>
        <p:nvSpPr>
          <p:cNvPr id="4" name="Google Shape;345;p11">
            <a:extLst>
              <a:ext uri="{FF2B5EF4-FFF2-40B4-BE49-F238E27FC236}">
                <a16:creationId xmlns:a16="http://schemas.microsoft.com/office/drawing/2014/main" id="{D6495088-D62D-47DF-A4A0-8C79AC55842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150" y="444500"/>
            <a:ext cx="8521700" cy="708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>
              <a:buSzPct val="111111"/>
            </a:pPr>
            <a:r>
              <a:rPr lang="zh-TW" dirty="0"/>
              <a:t>Utilization &amp; pJ/Compute</a:t>
            </a:r>
            <a:r>
              <a:rPr lang="en-US" altLang="zh-TW" dirty="0"/>
              <a:t>(TPU-like)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616187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6964621-5FD5-4615-8536-46892F2BCC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266324"/>
            <a:ext cx="8520600" cy="3877176"/>
          </a:xfrm>
        </p:spPr>
        <p:txBody>
          <a:bodyPr>
            <a:normAutofit lnSpcReduction="10000"/>
          </a:bodyPr>
          <a:lstStyle/>
          <a:p>
            <a:pPr marL="285750" indent="-285750"/>
            <a:r>
              <a:rPr lang="en-US" altLang="zh-TW" dirty="0"/>
              <a:t>NVDLA-like</a:t>
            </a:r>
          </a:p>
          <a:p>
            <a:pPr marL="0" lvl="0" indent="0">
              <a:buNone/>
            </a:pPr>
            <a:r>
              <a:rPr lang="en-US" altLang="zh-TW" dirty="0"/>
              <a:t>conv1a:Utilization = 0.25 | </a:t>
            </a:r>
            <a:r>
              <a:rPr lang="en-US" altLang="zh-TW" dirty="0" err="1"/>
              <a:t>pJ</a:t>
            </a:r>
            <a:r>
              <a:rPr lang="en-US" altLang="zh-TW" dirty="0"/>
              <a:t>/Compute =   25.91</a:t>
            </a:r>
          </a:p>
          <a:p>
            <a:pPr marL="0" lvl="0" indent="0">
              <a:spcBef>
                <a:spcPts val="1200"/>
              </a:spcBef>
              <a:buNone/>
            </a:pPr>
            <a:r>
              <a:rPr lang="en-US" altLang="zh-TW" dirty="0"/>
              <a:t>conv1b:Utilization = 1.00 | </a:t>
            </a:r>
            <a:r>
              <a:rPr lang="en-US" altLang="zh-TW" dirty="0" err="1"/>
              <a:t>pJ</a:t>
            </a:r>
            <a:r>
              <a:rPr lang="en-US" altLang="zh-TW" dirty="0"/>
              <a:t>/Compute = 6.87	</a:t>
            </a:r>
          </a:p>
          <a:p>
            <a:pPr marL="0" lvl="0" indent="0">
              <a:spcBef>
                <a:spcPts val="1200"/>
              </a:spcBef>
              <a:buNone/>
            </a:pPr>
            <a:r>
              <a:rPr lang="en-US" altLang="zh-TW" dirty="0"/>
              <a:t>conv3a:Utilization = 1.00 | </a:t>
            </a:r>
            <a:r>
              <a:rPr lang="en-US" altLang="zh-TW" dirty="0" err="1"/>
              <a:t>pJ</a:t>
            </a:r>
            <a:r>
              <a:rPr lang="en-US" altLang="zh-TW" dirty="0"/>
              <a:t>/Compute = 6.66</a:t>
            </a:r>
          </a:p>
          <a:p>
            <a:pPr marL="0" lvl="0" indent="0">
              <a:spcBef>
                <a:spcPts val="1200"/>
              </a:spcBef>
              <a:buNone/>
            </a:pPr>
            <a:r>
              <a:rPr lang="en-US" altLang="zh-TW" dirty="0"/>
              <a:t>conv3b:Utilization = 1.00 | </a:t>
            </a:r>
            <a:r>
              <a:rPr lang="en-US" altLang="zh-TW" dirty="0" err="1"/>
              <a:t>pJ</a:t>
            </a:r>
            <a:r>
              <a:rPr lang="en-US" altLang="zh-TW" dirty="0"/>
              <a:t>/Compute = 6.74</a:t>
            </a:r>
          </a:p>
          <a:p>
            <a:pPr marL="0" lvl="0" indent="0">
              <a:spcBef>
                <a:spcPts val="1200"/>
              </a:spcBef>
              <a:buNone/>
            </a:pPr>
            <a:r>
              <a:rPr lang="en-US" altLang="zh-TW" dirty="0" err="1"/>
              <a:t>convDa:Utilization</a:t>
            </a:r>
            <a:r>
              <a:rPr lang="en-US" altLang="zh-TW" dirty="0"/>
              <a:t> = 1.00 | </a:t>
            </a:r>
            <a:r>
              <a:rPr lang="en-US" altLang="zh-TW" dirty="0" err="1"/>
              <a:t>pJ</a:t>
            </a:r>
            <a:r>
              <a:rPr lang="en-US" altLang="zh-TW" dirty="0"/>
              <a:t>/Compute = 6.57</a:t>
            </a:r>
          </a:p>
          <a:p>
            <a:pPr marL="0" lvl="0" indent="0">
              <a:spcBef>
                <a:spcPts val="1200"/>
              </a:spcBef>
              <a:buNone/>
            </a:pPr>
            <a:r>
              <a:rPr lang="en-US" altLang="zh-TW" dirty="0" err="1"/>
              <a:t>convPb:Utilization</a:t>
            </a:r>
            <a:r>
              <a:rPr lang="en-US" altLang="zh-TW" dirty="0"/>
              <a:t> = 0.25 | </a:t>
            </a:r>
            <a:r>
              <a:rPr lang="en-US" altLang="zh-TW" dirty="0" err="1"/>
              <a:t>pJ</a:t>
            </a:r>
            <a:r>
              <a:rPr lang="en-US" altLang="zh-TW" dirty="0"/>
              <a:t>/Compute = 19.39 (Mapping problem, M=65)</a:t>
            </a:r>
          </a:p>
          <a:p>
            <a:pPr marL="0" lvl="0" indent="0">
              <a:spcBef>
                <a:spcPts val="1200"/>
              </a:spcBef>
              <a:buNone/>
            </a:pPr>
            <a:r>
              <a:rPr lang="en-US" altLang="zh-TW" dirty="0" err="1"/>
              <a:t>convPb</a:t>
            </a:r>
            <a:r>
              <a:rPr lang="en-US" altLang="zh-TW" dirty="0"/>
              <a:t>(padding M=68): Utilization = 1.00 | </a:t>
            </a:r>
            <a:r>
              <a:rPr lang="en-US" altLang="zh-TW" dirty="0" err="1"/>
              <a:t>pJ</a:t>
            </a:r>
            <a:r>
              <a:rPr lang="en-US" altLang="zh-TW" dirty="0"/>
              <a:t>/Compute = 11.13 </a:t>
            </a:r>
          </a:p>
          <a:p>
            <a:pPr marL="0" lvl="0" indent="0">
              <a:spcBef>
                <a:spcPts val="1200"/>
              </a:spcBef>
              <a:buNone/>
            </a:pPr>
            <a:r>
              <a:rPr lang="en-US" altLang="zh-TW" dirty="0" err="1"/>
              <a:t>convDb:Utilization</a:t>
            </a:r>
            <a:r>
              <a:rPr lang="en-US" altLang="zh-TW" dirty="0"/>
              <a:t> = 1.00 | </a:t>
            </a:r>
            <a:r>
              <a:rPr lang="en-US" altLang="zh-TW" dirty="0" err="1"/>
              <a:t>pJ</a:t>
            </a:r>
            <a:r>
              <a:rPr lang="en-US" altLang="zh-TW" dirty="0"/>
              <a:t>/Compute =   8.00</a:t>
            </a:r>
          </a:p>
        </p:txBody>
      </p:sp>
      <p:sp>
        <p:nvSpPr>
          <p:cNvPr id="4" name="Google Shape;345;p11">
            <a:extLst>
              <a:ext uri="{FF2B5EF4-FFF2-40B4-BE49-F238E27FC236}">
                <a16:creationId xmlns:a16="http://schemas.microsoft.com/office/drawing/2014/main" id="{D6495088-D62D-47DF-A4A0-8C79AC55842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150" y="444500"/>
            <a:ext cx="8521700" cy="708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>
              <a:buSzPct val="111111"/>
            </a:pPr>
            <a:r>
              <a:rPr lang="zh-TW" dirty="0"/>
              <a:t>Utilization &amp; pJ/Compute</a:t>
            </a:r>
            <a:r>
              <a:rPr lang="en-US" altLang="zh-TW" dirty="0"/>
              <a:t>(NVDLA-like)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583118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zh-TW" dirty="0"/>
              <a:t>Comparison</a:t>
            </a:r>
            <a:endParaRPr dirty="0"/>
          </a:p>
        </p:txBody>
      </p:sp>
      <p:sp>
        <p:nvSpPr>
          <p:cNvPr id="390" name="Google Shape;390;p17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726422" cy="3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lvl="0">
              <a:lnSpc>
                <a:spcPct val="150000"/>
              </a:lnSpc>
            </a:pPr>
            <a:r>
              <a:rPr lang="zh-TW" altLang="zh-TW" dirty="0"/>
              <a:t>NVDLA-like</a:t>
            </a:r>
            <a:r>
              <a:rPr lang="en-US" altLang="zh-TW" dirty="0"/>
              <a:t> outperforms other dataflow in this network except the input layer and the output fully connected layer.</a:t>
            </a:r>
          </a:p>
          <a:p>
            <a:pPr lvl="1" indent="-342900">
              <a:lnSpc>
                <a:spcPct val="150000"/>
              </a:lnSpc>
              <a:buSzPts val="1800"/>
              <a:buChar char="●"/>
            </a:pPr>
            <a:r>
              <a:rPr lang="en-US" altLang="zh-TW" dirty="0"/>
              <a:t>Compare to </a:t>
            </a:r>
            <a:r>
              <a:rPr lang="en-US" altLang="zh-TW" dirty="0" err="1"/>
              <a:t>Eyeriss</a:t>
            </a:r>
            <a:r>
              <a:rPr lang="en-US" altLang="zh-TW" dirty="0"/>
              <a:t>-like, it can </a:t>
            </a:r>
            <a:br>
              <a:rPr lang="en-US" altLang="zh-TW" dirty="0"/>
            </a:br>
            <a:r>
              <a:rPr lang="en-US" altLang="zh-TW" dirty="0"/>
              <a:t>achieve a higher theoretical </a:t>
            </a:r>
            <a:br>
              <a:rPr lang="en-US" altLang="zh-TW" dirty="0"/>
            </a:br>
            <a:r>
              <a:rPr lang="en-US" altLang="zh-TW" dirty="0"/>
              <a:t>utilization.</a:t>
            </a:r>
          </a:p>
          <a:p>
            <a:pPr lvl="1" indent="-342900">
              <a:lnSpc>
                <a:spcPct val="150000"/>
              </a:lnSpc>
              <a:buSzPts val="1800"/>
              <a:buChar char="●"/>
            </a:pPr>
            <a:r>
              <a:rPr lang="en-US" altLang="zh-TW" dirty="0"/>
              <a:t>Compare to TPU-like, it can achieve</a:t>
            </a:r>
            <a:br>
              <a:rPr lang="en-US" altLang="zh-TW" dirty="0"/>
            </a:br>
            <a:r>
              <a:rPr lang="en-US" altLang="zh-TW" dirty="0"/>
              <a:t> a lower </a:t>
            </a:r>
            <a:r>
              <a:rPr lang="en-US" altLang="zh-TW" dirty="0" err="1"/>
              <a:t>pJ</a:t>
            </a:r>
            <a:r>
              <a:rPr lang="en-US" altLang="zh-TW" dirty="0"/>
              <a:t>/Comp. since it uses </a:t>
            </a:r>
            <a:br>
              <a:rPr lang="en-US" altLang="zh-TW" dirty="0"/>
            </a:br>
            <a:r>
              <a:rPr lang="en-US" altLang="zh-TW" dirty="0"/>
              <a:t>more local buffer to reduce the </a:t>
            </a:r>
            <a:br>
              <a:rPr lang="en-US" altLang="zh-TW" dirty="0"/>
            </a:br>
            <a:r>
              <a:rPr lang="en-US" altLang="zh-TW" dirty="0"/>
              <a:t>DRAM and GLB access.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endParaRPr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143E59EC-F54A-49A4-B9C3-5EA3CB3C42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2041171"/>
            <a:ext cx="4301073" cy="2867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0138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zh-TW" dirty="0"/>
              <a:t>Conclusion</a:t>
            </a:r>
            <a:r>
              <a:rPr lang="en-US" altLang="zh-TW" dirty="0"/>
              <a:t>(1/2)</a:t>
            </a:r>
            <a:r>
              <a:rPr lang="zh-TW" dirty="0"/>
              <a:t> </a:t>
            </a:r>
            <a:endParaRPr dirty="0"/>
          </a:p>
        </p:txBody>
      </p:sp>
      <p:sp>
        <p:nvSpPr>
          <p:cNvPr id="402" name="Google Shape;402;p18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TPU has lower </a:t>
            </a:r>
            <a:r>
              <a:rPr lang="en-US" dirty="0" err="1"/>
              <a:t>pJ</a:t>
            </a:r>
            <a:r>
              <a:rPr lang="en-US" dirty="0"/>
              <a:t>/Comp. on the input layer, because it can assign the mapping with less constraint, which leads to higher utilization rate.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BF6C389A-99C2-4889-837B-48002F4677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5848" y="2188632"/>
            <a:ext cx="4432303" cy="2954868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zh-TW" dirty="0"/>
              <a:t>Conclusion</a:t>
            </a:r>
            <a:r>
              <a:rPr lang="en-US" altLang="zh-TW" dirty="0"/>
              <a:t>(2/2)</a:t>
            </a:r>
            <a:r>
              <a:rPr lang="zh-TW" dirty="0"/>
              <a:t> </a:t>
            </a:r>
            <a:endParaRPr dirty="0"/>
          </a:p>
        </p:txBody>
      </p:sp>
      <p:sp>
        <p:nvSpPr>
          <p:cNvPr id="402" name="Google Shape;402;p18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 err="1"/>
              <a:t>Eyeriss</a:t>
            </a:r>
            <a:r>
              <a:rPr lang="en-US" dirty="0"/>
              <a:t> can perform better than others when they are all on the perfect utilization rate, but the architecture must be design carefully to achieve fully utilized on each layer.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B3FB7E2-5DAE-4046-BFCF-84744D78F2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0728" y="2326919"/>
            <a:ext cx="4224872" cy="2816581"/>
          </a:xfrm>
          <a:prstGeom prst="rect">
            <a:avLst/>
          </a:prstGeom>
        </p:spPr>
      </p:pic>
      <p:sp>
        <p:nvSpPr>
          <p:cNvPr id="2" name="橢圓 1">
            <a:extLst>
              <a:ext uri="{FF2B5EF4-FFF2-40B4-BE49-F238E27FC236}">
                <a16:creationId xmlns:a16="http://schemas.microsoft.com/office/drawing/2014/main" id="{C507F9CD-86B4-4151-A0EE-578C9DBA01B4}"/>
              </a:ext>
            </a:extLst>
          </p:cNvPr>
          <p:cNvSpPr/>
          <p:nvPr/>
        </p:nvSpPr>
        <p:spPr>
          <a:xfrm>
            <a:off x="7023101" y="3486150"/>
            <a:ext cx="1075266" cy="1600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3802941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zh-TW" dirty="0"/>
              <a:t>Compariso</a:t>
            </a:r>
            <a:r>
              <a:rPr lang="en-US" altLang="zh-TW" dirty="0"/>
              <a:t>n</a:t>
            </a:r>
            <a:endParaRPr dirty="0"/>
          </a:p>
        </p:txBody>
      </p:sp>
      <p:sp>
        <p:nvSpPr>
          <p:cNvPr id="390" name="Google Shape;390;p17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endParaRPr dirty="0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09764D62-A45F-4BC0-9F16-10565055C00E}"/>
              </a:ext>
            </a:extLst>
          </p:cNvPr>
          <p:cNvGrpSpPr/>
          <p:nvPr/>
        </p:nvGrpSpPr>
        <p:grpSpPr>
          <a:xfrm>
            <a:off x="53940" y="1115450"/>
            <a:ext cx="9454135" cy="4028050"/>
            <a:chOff x="53940" y="1115450"/>
            <a:chExt cx="9454135" cy="4028050"/>
          </a:xfrm>
        </p:grpSpPr>
        <p:pic>
          <p:nvPicPr>
            <p:cNvPr id="2" name="圖片 1">
              <a:extLst>
                <a:ext uri="{FF2B5EF4-FFF2-40B4-BE49-F238E27FC236}">
                  <a16:creationId xmlns:a16="http://schemas.microsoft.com/office/drawing/2014/main" id="{AE86B303-26A2-487A-BDEF-0176DAB41B4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97914" y="1115450"/>
              <a:ext cx="2646086" cy="4028050"/>
            </a:xfrm>
            <a:prstGeom prst="rect">
              <a:avLst/>
            </a:prstGeom>
          </p:spPr>
        </p:pic>
        <p:sp>
          <p:nvSpPr>
            <p:cNvPr id="396" name="Google Shape;396;p17"/>
            <p:cNvSpPr txBox="1"/>
            <p:nvPr/>
          </p:nvSpPr>
          <p:spPr>
            <a:xfrm>
              <a:off x="7894975" y="1660775"/>
              <a:ext cx="16131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zh-TW" sz="1400" b="0" i="0" u="none" strike="noStrike" cap="none" dirty="0">
                  <a:solidFill>
                    <a:srgbClr val="FF0000"/>
                  </a:solidFill>
                  <a:latin typeface="Open Sans"/>
                  <a:ea typeface="Open Sans"/>
                  <a:cs typeface="Open Sans"/>
                  <a:sym typeface="Open Sans"/>
                </a:rPr>
                <a:t>Eyeriss</a:t>
              </a:r>
              <a:endParaRPr sz="1400" b="0" i="0" u="none" strike="noStrike" cap="none" dirty="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pic>
          <p:nvPicPr>
            <p:cNvPr id="3" name="圖片 2">
              <a:extLst>
                <a:ext uri="{FF2B5EF4-FFF2-40B4-BE49-F238E27FC236}">
                  <a16:creationId xmlns:a16="http://schemas.microsoft.com/office/drawing/2014/main" id="{A9D0AF9E-ECF6-45DF-ADF0-9DE2F05A59A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90672" y="1115450"/>
              <a:ext cx="3512556" cy="4028050"/>
            </a:xfrm>
            <a:prstGeom prst="rect">
              <a:avLst/>
            </a:prstGeom>
          </p:spPr>
        </p:pic>
        <p:sp>
          <p:nvSpPr>
            <p:cNvPr id="394" name="Google Shape;394;p17"/>
            <p:cNvSpPr txBox="1"/>
            <p:nvPr/>
          </p:nvSpPr>
          <p:spPr>
            <a:xfrm>
              <a:off x="4808875" y="1660775"/>
              <a:ext cx="16131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zh-TW" sz="1400" b="0" i="0" u="none" strike="noStrike" cap="none" dirty="0">
                  <a:solidFill>
                    <a:srgbClr val="FF0000"/>
                  </a:solidFill>
                  <a:latin typeface="Open Sans"/>
                  <a:ea typeface="Open Sans"/>
                  <a:cs typeface="Open Sans"/>
                  <a:sym typeface="Open Sans"/>
                </a:rPr>
                <a:t>TPU</a:t>
              </a:r>
              <a:endParaRPr sz="1400" b="0" i="0" u="none" strike="noStrike" cap="none" dirty="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pic>
          <p:nvPicPr>
            <p:cNvPr id="4" name="圖片 3">
              <a:extLst>
                <a:ext uri="{FF2B5EF4-FFF2-40B4-BE49-F238E27FC236}">
                  <a16:creationId xmlns:a16="http://schemas.microsoft.com/office/drawing/2014/main" id="{B7E404DD-928E-4652-AEBF-3028EA740FD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940" y="1115450"/>
              <a:ext cx="2955393" cy="4028050"/>
            </a:xfrm>
            <a:prstGeom prst="rect">
              <a:avLst/>
            </a:prstGeom>
          </p:spPr>
        </p:pic>
        <p:sp>
          <p:nvSpPr>
            <p:cNvPr id="393" name="Google Shape;393;p17"/>
            <p:cNvSpPr txBox="1"/>
            <p:nvPr/>
          </p:nvSpPr>
          <p:spPr>
            <a:xfrm>
              <a:off x="1722775" y="1660775"/>
              <a:ext cx="16131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zh-TW" sz="1400" b="0" i="0" u="none" strike="noStrike" cap="none" dirty="0">
                  <a:solidFill>
                    <a:srgbClr val="FF0000"/>
                  </a:solidFill>
                  <a:latin typeface="Open Sans"/>
                  <a:ea typeface="Open Sans"/>
                  <a:cs typeface="Open Sans"/>
                  <a:sym typeface="Open Sans"/>
                </a:rPr>
                <a:t>NVDLA</a:t>
              </a:r>
              <a:endParaRPr sz="1400" b="0" i="0" u="none" strike="noStrike" cap="none" dirty="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5" name="矩形 4">
            <a:extLst>
              <a:ext uri="{FF2B5EF4-FFF2-40B4-BE49-F238E27FC236}">
                <a16:creationId xmlns:a16="http://schemas.microsoft.com/office/drawing/2014/main" id="{5608A423-7E46-4206-850A-EB0E3178B073}"/>
              </a:ext>
            </a:extLst>
          </p:cNvPr>
          <p:cNvSpPr/>
          <p:nvPr/>
        </p:nvSpPr>
        <p:spPr>
          <a:xfrm>
            <a:off x="2135212" y="844648"/>
            <a:ext cx="226376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Take Conv1b as example:</a:t>
            </a:r>
            <a:endParaRPr lang="zh-TW" altLang="en-US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zh-TW" dirty="0"/>
              <a:t>future wor</a:t>
            </a:r>
            <a:r>
              <a:rPr lang="en-US" altLang="zh-TW" dirty="0"/>
              <a:t>k</a:t>
            </a:r>
            <a:endParaRPr dirty="0"/>
          </a:p>
        </p:txBody>
      </p:sp>
      <p:sp>
        <p:nvSpPr>
          <p:cNvPr id="408" name="Google Shape;408;p19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 dirty="0"/>
              <a:t>Find some</a:t>
            </a:r>
            <a:r>
              <a:rPr lang="zh-TW" altLang="en-US" dirty="0"/>
              <a:t> </a:t>
            </a:r>
            <a:r>
              <a:rPr lang="en-US" altLang="zh-TW" dirty="0"/>
              <a:t>previous</a:t>
            </a:r>
            <a:r>
              <a:rPr lang="zh-TW" altLang="en-US" dirty="0"/>
              <a:t> </a:t>
            </a:r>
            <a:r>
              <a:rPr lang="en-US" altLang="zh-TW" dirty="0"/>
              <a:t>work</a:t>
            </a:r>
            <a:r>
              <a:rPr lang="zh-TW" altLang="en-US" dirty="0"/>
              <a:t> </a:t>
            </a:r>
            <a:r>
              <a:rPr lang="en-US" altLang="zh-TW" dirty="0"/>
              <a:t>on</a:t>
            </a:r>
            <a:r>
              <a:rPr lang="zh-TW" altLang="en-US" dirty="0"/>
              <a:t> </a:t>
            </a:r>
            <a:r>
              <a:rPr lang="en-US" altLang="zh-TW" dirty="0"/>
              <a:t>the</a:t>
            </a:r>
            <a:r>
              <a:rPr lang="zh-TW" altLang="en-US" dirty="0"/>
              <a:t> </a:t>
            </a:r>
            <a:r>
              <a:rPr lang="en-US" altLang="zh-TW" dirty="0"/>
              <a:t>comparison of energy and utilization between different dataflow for the validation of simulation.</a:t>
            </a:r>
          </a:p>
          <a:p>
            <a:pPr lvl="0"/>
            <a:r>
              <a:rPr lang="en-US" dirty="0"/>
              <a:t>Try to deal with the index factorization problem by modify the source code, since manually find the optimal padding for each dimension is impractical.</a:t>
            </a: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1c2a36bf6df_0_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/>
              <a:t>Inputs</a:t>
            </a:r>
            <a:r>
              <a:rPr lang="en-US" altLang="zh-TW" dirty="0"/>
              <a:t>-Problem</a:t>
            </a:r>
            <a:endParaRPr dirty="0"/>
          </a:p>
        </p:txBody>
      </p:sp>
      <p:sp>
        <p:nvSpPr>
          <p:cNvPr id="86" name="Google Shape;86;g1c2a36bf6df_0_0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 dirty="0"/>
              <a:t>Problem</a:t>
            </a:r>
            <a:endParaRPr lang="en-US" altLang="zh-TW" dirty="0"/>
          </a:p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dirty="0"/>
              <a:t>Determine the size and shape of a convolution problem.</a:t>
            </a:r>
            <a:endParaRPr dirty="0"/>
          </a:p>
        </p:txBody>
      </p:sp>
      <p:pic>
        <p:nvPicPr>
          <p:cNvPr id="87" name="Google Shape;87;g1c2a36bf6df_0_0"/>
          <p:cNvPicPr preferRelativeResize="0"/>
          <p:nvPr/>
        </p:nvPicPr>
        <p:blipFill rotWithShape="1">
          <a:blip r:embed="rId3">
            <a:alphaModFix/>
          </a:blip>
          <a:srcRect t="4406"/>
          <a:stretch/>
        </p:blipFill>
        <p:spPr>
          <a:xfrm>
            <a:off x="383721" y="1992924"/>
            <a:ext cx="8376557" cy="3150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1c2a36bf6df_0_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lvl="0"/>
            <a:r>
              <a:rPr lang="zh-TW" dirty="0"/>
              <a:t>Inputs</a:t>
            </a:r>
            <a:r>
              <a:rPr lang="en-US" altLang="zh-TW" dirty="0"/>
              <a:t>-</a:t>
            </a:r>
            <a:r>
              <a:rPr lang="zh-TW" altLang="zh-TW" dirty="0"/>
              <a:t>Architecture</a:t>
            </a:r>
            <a:endParaRPr dirty="0"/>
          </a:p>
        </p:txBody>
      </p:sp>
      <p:pic>
        <p:nvPicPr>
          <p:cNvPr id="94" name="Google Shape;94;g1c2a36bf6df_0_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1457" y="1978863"/>
            <a:ext cx="6520267" cy="3164637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g1c2a36bf6df_0_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13982" y="2001358"/>
            <a:ext cx="1703476" cy="3142143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g1c2a36bf6df_0_6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 dirty="0"/>
              <a:t>Architecture</a:t>
            </a:r>
            <a:r>
              <a:rPr lang="en-US" altLang="zh-TW" dirty="0"/>
              <a:t>:</a:t>
            </a:r>
          </a:p>
          <a:p>
            <a:pPr marL="114300" lvl="0" indent="0">
              <a:buNone/>
            </a:pPr>
            <a:r>
              <a:rPr lang="en-US" altLang="zh-TW" dirty="0"/>
              <a:t>The Hardware specification, including memory and MACs. 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c2a36bf6df_0_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/>
              <a:t>Inputs</a:t>
            </a:r>
            <a:r>
              <a:rPr lang="en-US" altLang="zh-TW" dirty="0"/>
              <a:t>-Mapping</a:t>
            </a:r>
            <a:endParaRPr dirty="0"/>
          </a:p>
        </p:txBody>
      </p:sp>
      <p:sp>
        <p:nvSpPr>
          <p:cNvPr id="103" name="Google Shape;103;g1c2a36bf6df_0_15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 dirty="0"/>
              <a:t>Mapping</a:t>
            </a:r>
            <a:endParaRPr lang="en-US" altLang="zh-TW" dirty="0"/>
          </a:p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dirty="0"/>
              <a:t>Specify the way of data movements.</a:t>
            </a:r>
            <a:endParaRPr dirty="0"/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CA182543-5514-42E4-B773-A0C080AC9EDE}"/>
              </a:ext>
            </a:extLst>
          </p:cNvPr>
          <p:cNvGrpSpPr/>
          <p:nvPr/>
        </p:nvGrpSpPr>
        <p:grpSpPr>
          <a:xfrm>
            <a:off x="2978549" y="527839"/>
            <a:ext cx="5595148" cy="310843"/>
            <a:chOff x="2978549" y="356391"/>
            <a:chExt cx="5595148" cy="310843"/>
          </a:xfrm>
        </p:grpSpPr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660525A4-0969-4FE1-B71A-D593B08F9AA3}"/>
                </a:ext>
              </a:extLst>
            </p:cNvPr>
            <p:cNvSpPr/>
            <p:nvPr/>
          </p:nvSpPr>
          <p:spPr>
            <a:xfrm>
              <a:off x="2978549" y="356391"/>
              <a:ext cx="310842" cy="310843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/>
                <a:t>1</a:t>
              </a:r>
              <a:endParaRPr lang="zh-TW" altLang="en-US" dirty="0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2F24E3FA-6D4E-4BEA-BBF4-A04F5439FA88}"/>
                </a:ext>
              </a:extLst>
            </p:cNvPr>
            <p:cNvSpPr/>
            <p:nvPr/>
          </p:nvSpPr>
          <p:spPr>
            <a:xfrm>
              <a:off x="3289391" y="356391"/>
              <a:ext cx="310842" cy="310843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/>
                <a:t>2</a:t>
              </a:r>
              <a:endParaRPr lang="zh-TW" altLang="en-US" dirty="0"/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A55514A0-60B8-4964-8F6A-FFF117896263}"/>
                </a:ext>
              </a:extLst>
            </p:cNvPr>
            <p:cNvSpPr/>
            <p:nvPr/>
          </p:nvSpPr>
          <p:spPr>
            <a:xfrm>
              <a:off x="3600232" y="356391"/>
              <a:ext cx="310842" cy="310843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/>
                <a:t>3</a:t>
              </a:r>
              <a:endParaRPr lang="zh-TW" altLang="en-US" dirty="0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ADD44BC3-FEAC-437D-8EF2-52987028F56F}"/>
                </a:ext>
              </a:extLst>
            </p:cNvPr>
            <p:cNvSpPr/>
            <p:nvPr/>
          </p:nvSpPr>
          <p:spPr>
            <a:xfrm>
              <a:off x="3911074" y="356391"/>
              <a:ext cx="310842" cy="310843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/>
                <a:t>4</a:t>
              </a:r>
              <a:endParaRPr lang="zh-TW" altLang="en-US" dirty="0"/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BD0073C9-357B-4B9B-825A-13DC4758E8C2}"/>
                </a:ext>
              </a:extLst>
            </p:cNvPr>
            <p:cNvSpPr/>
            <p:nvPr/>
          </p:nvSpPr>
          <p:spPr>
            <a:xfrm>
              <a:off x="4221915" y="356391"/>
              <a:ext cx="310842" cy="310843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/>
                <a:t>5</a:t>
              </a:r>
              <a:endParaRPr lang="zh-TW" altLang="en-US" dirty="0"/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8A15BC2E-9F59-4804-BEF9-80A7DC76694B}"/>
                </a:ext>
              </a:extLst>
            </p:cNvPr>
            <p:cNvSpPr/>
            <p:nvPr/>
          </p:nvSpPr>
          <p:spPr>
            <a:xfrm>
              <a:off x="4532757" y="356391"/>
              <a:ext cx="310842" cy="310843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/>
                <a:t>6</a:t>
              </a:r>
              <a:endParaRPr lang="zh-TW" altLang="en-US" dirty="0"/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1FE57619-16E8-45BB-BCE7-EB26074152FF}"/>
                </a:ext>
              </a:extLst>
            </p:cNvPr>
            <p:cNvSpPr/>
            <p:nvPr/>
          </p:nvSpPr>
          <p:spPr>
            <a:xfrm>
              <a:off x="4843598" y="356391"/>
              <a:ext cx="310842" cy="310843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/>
                <a:t>7</a:t>
              </a:r>
              <a:endParaRPr lang="zh-TW" altLang="en-US" dirty="0"/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BAA2DA0B-80A0-40C5-97FC-324B00256537}"/>
                </a:ext>
              </a:extLst>
            </p:cNvPr>
            <p:cNvSpPr/>
            <p:nvPr/>
          </p:nvSpPr>
          <p:spPr>
            <a:xfrm>
              <a:off x="5154440" y="356391"/>
              <a:ext cx="310842" cy="310843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/>
                <a:t>8</a:t>
              </a:r>
              <a:endParaRPr lang="zh-TW" altLang="en-US" dirty="0"/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2711328D-3178-4EA5-9AFC-78207F6A2104}"/>
                </a:ext>
              </a:extLst>
            </p:cNvPr>
            <p:cNvSpPr/>
            <p:nvPr/>
          </p:nvSpPr>
          <p:spPr>
            <a:xfrm>
              <a:off x="5465282" y="356391"/>
              <a:ext cx="310842" cy="310843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/>
                <a:t>9</a:t>
              </a:r>
              <a:endParaRPr lang="zh-TW" altLang="en-US" dirty="0"/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D546EB55-524D-4690-90CE-FC2C3B50F46B}"/>
                </a:ext>
              </a:extLst>
            </p:cNvPr>
            <p:cNvSpPr/>
            <p:nvPr/>
          </p:nvSpPr>
          <p:spPr>
            <a:xfrm>
              <a:off x="5776123" y="356391"/>
              <a:ext cx="310842" cy="310843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 algn="ctr"/>
              <a:r>
                <a:rPr lang="en-US" altLang="zh-TW" sz="900" dirty="0"/>
                <a:t>10</a:t>
              </a:r>
              <a:endParaRPr lang="zh-TW" altLang="en-US" sz="900" dirty="0"/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063D0E5A-9AFD-472F-A27B-E350E32004AE}"/>
                </a:ext>
              </a:extLst>
            </p:cNvPr>
            <p:cNvSpPr/>
            <p:nvPr/>
          </p:nvSpPr>
          <p:spPr>
            <a:xfrm>
              <a:off x="6086965" y="356391"/>
              <a:ext cx="310842" cy="310843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900" dirty="0"/>
                <a:t>11</a:t>
              </a:r>
              <a:endParaRPr lang="zh-TW" altLang="en-US" sz="900" dirty="0"/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E1106D03-572E-49C8-866C-A64DE0E73D88}"/>
                </a:ext>
              </a:extLst>
            </p:cNvPr>
            <p:cNvSpPr/>
            <p:nvPr/>
          </p:nvSpPr>
          <p:spPr>
            <a:xfrm>
              <a:off x="6397806" y="356391"/>
              <a:ext cx="310842" cy="310843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900" dirty="0"/>
                <a:t>12</a:t>
              </a:r>
              <a:endParaRPr lang="zh-TW" altLang="en-US" sz="900" dirty="0"/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2C3E9479-7F0D-41AA-B4FE-7D68A3C44878}"/>
                </a:ext>
              </a:extLst>
            </p:cNvPr>
            <p:cNvSpPr/>
            <p:nvPr/>
          </p:nvSpPr>
          <p:spPr>
            <a:xfrm>
              <a:off x="6708648" y="356391"/>
              <a:ext cx="310842" cy="310843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900" dirty="0"/>
                <a:t>13</a:t>
              </a:r>
              <a:endParaRPr lang="zh-TW" altLang="en-US" sz="900" dirty="0"/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01863368-C4DE-436A-BD3F-F18FB5043CA0}"/>
                </a:ext>
              </a:extLst>
            </p:cNvPr>
            <p:cNvSpPr/>
            <p:nvPr/>
          </p:nvSpPr>
          <p:spPr>
            <a:xfrm>
              <a:off x="7019489" y="356391"/>
              <a:ext cx="310842" cy="310843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900" dirty="0"/>
                <a:t>14</a:t>
              </a:r>
              <a:endParaRPr lang="zh-TW" altLang="en-US" sz="900" dirty="0"/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E3D4AA54-45EE-46C1-9433-72C1AD838B22}"/>
                </a:ext>
              </a:extLst>
            </p:cNvPr>
            <p:cNvSpPr/>
            <p:nvPr/>
          </p:nvSpPr>
          <p:spPr>
            <a:xfrm>
              <a:off x="7330331" y="356391"/>
              <a:ext cx="310842" cy="310843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900" dirty="0"/>
                <a:t>15</a:t>
              </a:r>
              <a:endParaRPr lang="zh-TW" altLang="en-US" sz="900" dirty="0"/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152A7203-8B7F-436B-93E8-C495A0BADB3A}"/>
                </a:ext>
              </a:extLst>
            </p:cNvPr>
            <p:cNvSpPr/>
            <p:nvPr/>
          </p:nvSpPr>
          <p:spPr>
            <a:xfrm>
              <a:off x="7641172" y="356391"/>
              <a:ext cx="310842" cy="310843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900" dirty="0"/>
                <a:t>16</a:t>
              </a:r>
              <a:endParaRPr lang="zh-TW" altLang="en-US" sz="900" dirty="0"/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82B50145-ECCB-4D64-A8C9-909CBB6EEBCC}"/>
                </a:ext>
              </a:extLst>
            </p:cNvPr>
            <p:cNvSpPr/>
            <p:nvPr/>
          </p:nvSpPr>
          <p:spPr>
            <a:xfrm>
              <a:off x="7952014" y="356391"/>
              <a:ext cx="310842" cy="310843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900" dirty="0"/>
                <a:t>17</a:t>
              </a:r>
              <a:endParaRPr lang="zh-TW" altLang="en-US" sz="900" dirty="0"/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05110C86-BF01-4B98-B492-279D47581BA9}"/>
                </a:ext>
              </a:extLst>
            </p:cNvPr>
            <p:cNvSpPr/>
            <p:nvPr/>
          </p:nvSpPr>
          <p:spPr>
            <a:xfrm>
              <a:off x="8262855" y="356391"/>
              <a:ext cx="310842" cy="310843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900" dirty="0"/>
                <a:t>18</a:t>
              </a:r>
              <a:endParaRPr lang="zh-TW" altLang="en-US" sz="900" dirty="0"/>
            </a:p>
          </p:txBody>
        </p:sp>
      </p:grpSp>
      <p:grpSp>
        <p:nvGrpSpPr>
          <p:cNvPr id="27" name="群組 26">
            <a:extLst>
              <a:ext uri="{FF2B5EF4-FFF2-40B4-BE49-F238E27FC236}">
                <a16:creationId xmlns:a16="http://schemas.microsoft.com/office/drawing/2014/main" id="{76CCB851-0534-455F-87CD-6B9180BA9E78}"/>
              </a:ext>
            </a:extLst>
          </p:cNvPr>
          <p:cNvGrpSpPr/>
          <p:nvPr/>
        </p:nvGrpSpPr>
        <p:grpSpPr>
          <a:xfrm>
            <a:off x="2889150" y="171576"/>
            <a:ext cx="1111321" cy="1109765"/>
            <a:chOff x="2889150" y="171576"/>
            <a:chExt cx="1111321" cy="1109765"/>
          </a:xfrm>
        </p:grpSpPr>
        <p:grpSp>
          <p:nvGrpSpPr>
            <p:cNvPr id="6" name="群組 5">
              <a:extLst>
                <a:ext uri="{FF2B5EF4-FFF2-40B4-BE49-F238E27FC236}">
                  <a16:creationId xmlns:a16="http://schemas.microsoft.com/office/drawing/2014/main" id="{43DB460E-A027-4C7A-884D-A7E8C345418E}"/>
                </a:ext>
              </a:extLst>
            </p:cNvPr>
            <p:cNvGrpSpPr/>
            <p:nvPr/>
          </p:nvGrpSpPr>
          <p:grpSpPr>
            <a:xfrm>
              <a:off x="2978549" y="970498"/>
              <a:ext cx="932525" cy="310843"/>
              <a:chOff x="2978549" y="799050"/>
              <a:chExt cx="932525" cy="310843"/>
            </a:xfrm>
          </p:grpSpPr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A4C09999-F3F1-4E89-AEFA-8F5970F71F8C}"/>
                  </a:ext>
                </a:extLst>
              </p:cNvPr>
              <p:cNvSpPr/>
              <p:nvPr/>
            </p:nvSpPr>
            <p:spPr>
              <a:xfrm>
                <a:off x="2978549" y="799050"/>
                <a:ext cx="310842" cy="310843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/>
                  <a:t>1</a:t>
                </a:r>
                <a:endParaRPr lang="zh-TW" altLang="en-US" dirty="0"/>
              </a:p>
            </p:txBody>
          </p:sp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FB10870A-7C0C-4302-8596-EE7CDDC985CA}"/>
                  </a:ext>
                </a:extLst>
              </p:cNvPr>
              <p:cNvSpPr/>
              <p:nvPr/>
            </p:nvSpPr>
            <p:spPr>
              <a:xfrm>
                <a:off x="3289391" y="799050"/>
                <a:ext cx="310842" cy="310843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/>
                  <a:t>2</a:t>
                </a:r>
                <a:endParaRPr lang="zh-TW" altLang="en-US" dirty="0"/>
              </a:p>
            </p:txBody>
          </p:sp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2D8035C4-3187-49C8-9348-30E89C9FBFC5}"/>
                  </a:ext>
                </a:extLst>
              </p:cNvPr>
              <p:cNvSpPr/>
              <p:nvPr/>
            </p:nvSpPr>
            <p:spPr>
              <a:xfrm>
                <a:off x="3600232" y="799050"/>
                <a:ext cx="310842" cy="310843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/>
                  <a:t>3</a:t>
                </a:r>
                <a:endParaRPr lang="zh-TW" altLang="en-US" dirty="0"/>
              </a:p>
            </p:txBody>
          </p:sp>
        </p:grpSp>
        <p:cxnSp>
          <p:nvCxnSpPr>
            <p:cNvPr id="8" name="直線單箭頭接點 7">
              <a:extLst>
                <a:ext uri="{FF2B5EF4-FFF2-40B4-BE49-F238E27FC236}">
                  <a16:creationId xmlns:a16="http://schemas.microsoft.com/office/drawing/2014/main" id="{6484F3E5-9A01-49CA-AA5A-3E0AC0D17C9A}"/>
                </a:ext>
              </a:extLst>
            </p:cNvPr>
            <p:cNvCxnSpPr/>
            <p:nvPr/>
          </p:nvCxnSpPr>
          <p:spPr>
            <a:xfrm>
              <a:off x="2978549" y="445025"/>
              <a:ext cx="932525" cy="0"/>
            </a:xfrm>
            <a:prstGeom prst="straightConnector1">
              <a:avLst/>
            </a:prstGeom>
            <a:ln>
              <a:solidFill>
                <a:srgbClr val="00B0F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文字方塊 23">
              <a:extLst>
                <a:ext uri="{FF2B5EF4-FFF2-40B4-BE49-F238E27FC236}">
                  <a16:creationId xmlns:a16="http://schemas.microsoft.com/office/drawing/2014/main" id="{86C520C1-ABB5-4921-9EDD-1B0E6E7AC4A6}"/>
                </a:ext>
              </a:extLst>
            </p:cNvPr>
            <p:cNvSpPr txBox="1"/>
            <p:nvPr/>
          </p:nvSpPr>
          <p:spPr>
            <a:xfrm>
              <a:off x="2889150" y="171576"/>
              <a:ext cx="111132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>
                  <a:solidFill>
                    <a:srgbClr val="00B0F0"/>
                  </a:solidFill>
                </a:rPr>
                <a:t>Input buffer</a:t>
              </a:r>
              <a:endParaRPr lang="zh-TW" altLang="en-US" dirty="0">
                <a:solidFill>
                  <a:srgbClr val="00B0F0"/>
                </a:solidFill>
              </a:endParaRPr>
            </a:p>
          </p:txBody>
        </p:sp>
      </p:grpSp>
      <p:grpSp>
        <p:nvGrpSpPr>
          <p:cNvPr id="37" name="群組 36">
            <a:extLst>
              <a:ext uri="{FF2B5EF4-FFF2-40B4-BE49-F238E27FC236}">
                <a16:creationId xmlns:a16="http://schemas.microsoft.com/office/drawing/2014/main" id="{A0A78AE9-DA8C-42D1-9AD2-B6602D11D6CC}"/>
              </a:ext>
            </a:extLst>
          </p:cNvPr>
          <p:cNvGrpSpPr/>
          <p:nvPr/>
        </p:nvGrpSpPr>
        <p:grpSpPr>
          <a:xfrm>
            <a:off x="3199992" y="170585"/>
            <a:ext cx="1111321" cy="1109765"/>
            <a:chOff x="2889150" y="171576"/>
            <a:chExt cx="1111321" cy="1109765"/>
          </a:xfrm>
        </p:grpSpPr>
        <p:grpSp>
          <p:nvGrpSpPr>
            <p:cNvPr id="38" name="群組 37">
              <a:extLst>
                <a:ext uri="{FF2B5EF4-FFF2-40B4-BE49-F238E27FC236}">
                  <a16:creationId xmlns:a16="http://schemas.microsoft.com/office/drawing/2014/main" id="{2C2DD9EB-F0A7-40A0-8E16-79EA8DBCBC86}"/>
                </a:ext>
              </a:extLst>
            </p:cNvPr>
            <p:cNvGrpSpPr/>
            <p:nvPr/>
          </p:nvGrpSpPr>
          <p:grpSpPr>
            <a:xfrm>
              <a:off x="2978549" y="970498"/>
              <a:ext cx="932525" cy="310843"/>
              <a:chOff x="2978549" y="799050"/>
              <a:chExt cx="932525" cy="310843"/>
            </a:xfrm>
          </p:grpSpPr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25535608-AB57-4E3D-BACE-AC4274AF0535}"/>
                  </a:ext>
                </a:extLst>
              </p:cNvPr>
              <p:cNvSpPr/>
              <p:nvPr/>
            </p:nvSpPr>
            <p:spPr>
              <a:xfrm>
                <a:off x="2978549" y="799050"/>
                <a:ext cx="310842" cy="310843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/>
                  <a:t>1</a:t>
                </a:r>
                <a:endParaRPr lang="zh-TW" altLang="en-US" dirty="0"/>
              </a:p>
            </p:txBody>
          </p:sp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ADA81528-AE44-43FA-ADA1-ECED84FF582B}"/>
                  </a:ext>
                </a:extLst>
              </p:cNvPr>
              <p:cNvSpPr/>
              <p:nvPr/>
            </p:nvSpPr>
            <p:spPr>
              <a:xfrm>
                <a:off x="3289391" y="799050"/>
                <a:ext cx="310842" cy="310843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/>
                  <a:t>2</a:t>
                </a:r>
                <a:endParaRPr lang="zh-TW" altLang="en-US" dirty="0"/>
              </a:p>
            </p:txBody>
          </p:sp>
          <p:sp>
            <p:nvSpPr>
              <p:cNvPr id="43" name="矩形 42">
                <a:extLst>
                  <a:ext uri="{FF2B5EF4-FFF2-40B4-BE49-F238E27FC236}">
                    <a16:creationId xmlns:a16="http://schemas.microsoft.com/office/drawing/2014/main" id="{2921E061-8946-4DDF-89AB-B1B0D1D9C5CF}"/>
                  </a:ext>
                </a:extLst>
              </p:cNvPr>
              <p:cNvSpPr/>
              <p:nvPr/>
            </p:nvSpPr>
            <p:spPr>
              <a:xfrm>
                <a:off x="3600232" y="799050"/>
                <a:ext cx="310842" cy="310843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/>
                  <a:t>3</a:t>
                </a:r>
                <a:endParaRPr lang="zh-TW" altLang="en-US" dirty="0"/>
              </a:p>
            </p:txBody>
          </p:sp>
        </p:grpSp>
        <p:cxnSp>
          <p:nvCxnSpPr>
            <p:cNvPr id="39" name="直線單箭頭接點 38">
              <a:extLst>
                <a:ext uri="{FF2B5EF4-FFF2-40B4-BE49-F238E27FC236}">
                  <a16:creationId xmlns:a16="http://schemas.microsoft.com/office/drawing/2014/main" id="{2B5DDC38-90EE-4FDF-A5B5-2F6D378B2A16}"/>
                </a:ext>
              </a:extLst>
            </p:cNvPr>
            <p:cNvCxnSpPr/>
            <p:nvPr/>
          </p:nvCxnSpPr>
          <p:spPr>
            <a:xfrm>
              <a:off x="2978549" y="445025"/>
              <a:ext cx="932525" cy="0"/>
            </a:xfrm>
            <a:prstGeom prst="straightConnector1">
              <a:avLst/>
            </a:prstGeom>
            <a:ln>
              <a:solidFill>
                <a:srgbClr val="00B0F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文字方塊 39">
              <a:extLst>
                <a:ext uri="{FF2B5EF4-FFF2-40B4-BE49-F238E27FC236}">
                  <a16:creationId xmlns:a16="http://schemas.microsoft.com/office/drawing/2014/main" id="{9CDEA793-4F34-4640-8637-3964F8D59556}"/>
                </a:ext>
              </a:extLst>
            </p:cNvPr>
            <p:cNvSpPr txBox="1"/>
            <p:nvPr/>
          </p:nvSpPr>
          <p:spPr>
            <a:xfrm>
              <a:off x="2889150" y="171576"/>
              <a:ext cx="111132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>
                  <a:solidFill>
                    <a:srgbClr val="00B0F0"/>
                  </a:solidFill>
                </a:rPr>
                <a:t>Input buffer</a:t>
              </a:r>
              <a:endParaRPr lang="zh-TW" altLang="en-US" dirty="0">
                <a:solidFill>
                  <a:srgbClr val="00B0F0"/>
                </a:solidFill>
              </a:endParaRPr>
            </a:p>
          </p:txBody>
        </p:sp>
      </p:grpSp>
      <p:grpSp>
        <p:nvGrpSpPr>
          <p:cNvPr id="44" name="群組 43">
            <a:extLst>
              <a:ext uri="{FF2B5EF4-FFF2-40B4-BE49-F238E27FC236}">
                <a16:creationId xmlns:a16="http://schemas.microsoft.com/office/drawing/2014/main" id="{EB11477B-4589-4C28-AF73-DC875FECA475}"/>
              </a:ext>
            </a:extLst>
          </p:cNvPr>
          <p:cNvGrpSpPr/>
          <p:nvPr/>
        </p:nvGrpSpPr>
        <p:grpSpPr>
          <a:xfrm>
            <a:off x="3510834" y="170585"/>
            <a:ext cx="1111321" cy="1109765"/>
            <a:chOff x="2889150" y="171576"/>
            <a:chExt cx="1111321" cy="1109765"/>
          </a:xfrm>
        </p:grpSpPr>
        <p:grpSp>
          <p:nvGrpSpPr>
            <p:cNvPr id="45" name="群組 44">
              <a:extLst>
                <a:ext uri="{FF2B5EF4-FFF2-40B4-BE49-F238E27FC236}">
                  <a16:creationId xmlns:a16="http://schemas.microsoft.com/office/drawing/2014/main" id="{50361DB9-273A-45FD-B3FB-177F79408FC4}"/>
                </a:ext>
              </a:extLst>
            </p:cNvPr>
            <p:cNvGrpSpPr/>
            <p:nvPr/>
          </p:nvGrpSpPr>
          <p:grpSpPr>
            <a:xfrm>
              <a:off x="2978549" y="970498"/>
              <a:ext cx="932525" cy="310843"/>
              <a:chOff x="2978549" y="799050"/>
              <a:chExt cx="932525" cy="310843"/>
            </a:xfrm>
          </p:grpSpPr>
          <p:sp>
            <p:nvSpPr>
              <p:cNvPr id="48" name="矩形 47">
                <a:extLst>
                  <a:ext uri="{FF2B5EF4-FFF2-40B4-BE49-F238E27FC236}">
                    <a16:creationId xmlns:a16="http://schemas.microsoft.com/office/drawing/2014/main" id="{81FEDEB8-A690-4706-8063-E323458E6762}"/>
                  </a:ext>
                </a:extLst>
              </p:cNvPr>
              <p:cNvSpPr/>
              <p:nvPr/>
            </p:nvSpPr>
            <p:spPr>
              <a:xfrm>
                <a:off x="2978549" y="799050"/>
                <a:ext cx="310842" cy="310843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/>
                  <a:t>1</a:t>
                </a:r>
                <a:endParaRPr lang="zh-TW" altLang="en-US" dirty="0"/>
              </a:p>
            </p:txBody>
          </p:sp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94A7EC13-C8FC-46DA-8CAB-8FB105AB2CE0}"/>
                  </a:ext>
                </a:extLst>
              </p:cNvPr>
              <p:cNvSpPr/>
              <p:nvPr/>
            </p:nvSpPr>
            <p:spPr>
              <a:xfrm>
                <a:off x="3289391" y="799050"/>
                <a:ext cx="310842" cy="310843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/>
                  <a:t>2</a:t>
                </a:r>
                <a:endParaRPr lang="zh-TW" altLang="en-US" dirty="0"/>
              </a:p>
            </p:txBody>
          </p:sp>
          <p:sp>
            <p:nvSpPr>
              <p:cNvPr id="50" name="矩形 49">
                <a:extLst>
                  <a:ext uri="{FF2B5EF4-FFF2-40B4-BE49-F238E27FC236}">
                    <a16:creationId xmlns:a16="http://schemas.microsoft.com/office/drawing/2014/main" id="{33880BCC-AFBA-479B-BFF4-3796114866D6}"/>
                  </a:ext>
                </a:extLst>
              </p:cNvPr>
              <p:cNvSpPr/>
              <p:nvPr/>
            </p:nvSpPr>
            <p:spPr>
              <a:xfrm>
                <a:off x="3600232" y="799050"/>
                <a:ext cx="310842" cy="310843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/>
                  <a:t>3</a:t>
                </a:r>
                <a:endParaRPr lang="zh-TW" altLang="en-US" dirty="0"/>
              </a:p>
            </p:txBody>
          </p:sp>
        </p:grpSp>
        <p:cxnSp>
          <p:nvCxnSpPr>
            <p:cNvPr id="46" name="直線單箭頭接點 45">
              <a:extLst>
                <a:ext uri="{FF2B5EF4-FFF2-40B4-BE49-F238E27FC236}">
                  <a16:creationId xmlns:a16="http://schemas.microsoft.com/office/drawing/2014/main" id="{C2EE2B93-7C1F-4EBE-8BB5-D21ABCD6F990}"/>
                </a:ext>
              </a:extLst>
            </p:cNvPr>
            <p:cNvCxnSpPr/>
            <p:nvPr/>
          </p:nvCxnSpPr>
          <p:spPr>
            <a:xfrm>
              <a:off x="2978549" y="445025"/>
              <a:ext cx="932525" cy="0"/>
            </a:xfrm>
            <a:prstGeom prst="straightConnector1">
              <a:avLst/>
            </a:prstGeom>
            <a:ln>
              <a:solidFill>
                <a:srgbClr val="00B0F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文字方塊 46">
              <a:extLst>
                <a:ext uri="{FF2B5EF4-FFF2-40B4-BE49-F238E27FC236}">
                  <a16:creationId xmlns:a16="http://schemas.microsoft.com/office/drawing/2014/main" id="{F1182823-FC90-4F65-9F66-E31DF065F9B4}"/>
                </a:ext>
              </a:extLst>
            </p:cNvPr>
            <p:cNvSpPr txBox="1"/>
            <p:nvPr/>
          </p:nvSpPr>
          <p:spPr>
            <a:xfrm>
              <a:off x="2889150" y="171576"/>
              <a:ext cx="111132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>
                  <a:solidFill>
                    <a:srgbClr val="00B0F0"/>
                  </a:solidFill>
                </a:rPr>
                <a:t>Input buffer</a:t>
              </a:r>
              <a:endParaRPr lang="zh-TW" altLang="en-US" dirty="0">
                <a:solidFill>
                  <a:srgbClr val="00B0F0"/>
                </a:solidFill>
              </a:endParaRPr>
            </a:p>
          </p:txBody>
        </p:sp>
      </p:grpSp>
      <p:pic>
        <p:nvPicPr>
          <p:cNvPr id="51" name="Google Shape;94;g1c2a36bf6df_0_6">
            <a:extLst>
              <a:ext uri="{FF2B5EF4-FFF2-40B4-BE49-F238E27FC236}">
                <a16:creationId xmlns:a16="http://schemas.microsoft.com/office/drawing/2014/main" id="{5B71E98A-569F-444C-B9F4-431DF66CAC2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7305" t="18735" r="52872" b="-861"/>
          <a:stretch/>
        </p:blipFill>
        <p:spPr>
          <a:xfrm>
            <a:off x="4750" y="2459137"/>
            <a:ext cx="1928428" cy="1930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Google Shape;87;g1c2a36bf6df_0_0">
            <a:extLst>
              <a:ext uri="{FF2B5EF4-FFF2-40B4-BE49-F238E27FC236}">
                <a16:creationId xmlns:a16="http://schemas.microsoft.com/office/drawing/2014/main" id="{950004BE-327B-4864-99C7-1E3183F72C39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17625" r="66379"/>
          <a:stretch/>
        </p:blipFill>
        <p:spPr>
          <a:xfrm>
            <a:off x="1933178" y="2459137"/>
            <a:ext cx="2682561" cy="2586026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DC157BE9-A21B-4A77-9242-65C37496D1B1}"/>
              </a:ext>
            </a:extLst>
          </p:cNvPr>
          <p:cNvSpPr txBox="1"/>
          <p:nvPr/>
        </p:nvSpPr>
        <p:spPr>
          <a:xfrm>
            <a:off x="126685" y="2250107"/>
            <a:ext cx="15786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Architecture</a:t>
            </a:r>
            <a:endParaRPr lang="zh-TW" altLang="en-US" dirty="0"/>
          </a:p>
        </p:txBody>
      </p:sp>
      <p:sp>
        <p:nvSpPr>
          <p:cNvPr id="53" name="文字方塊 52">
            <a:extLst>
              <a:ext uri="{FF2B5EF4-FFF2-40B4-BE49-F238E27FC236}">
                <a16:creationId xmlns:a16="http://schemas.microsoft.com/office/drawing/2014/main" id="{9FFC6DDE-609E-4C65-932A-F7CD7E8BC1DD}"/>
              </a:ext>
            </a:extLst>
          </p:cNvPr>
          <p:cNvSpPr txBox="1"/>
          <p:nvPr/>
        </p:nvSpPr>
        <p:spPr>
          <a:xfrm>
            <a:off x="2500074" y="2250107"/>
            <a:ext cx="15786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Problem</a:t>
            </a:r>
            <a:endParaRPr lang="zh-TW" altLang="en-US" dirty="0"/>
          </a:p>
        </p:txBody>
      </p:sp>
      <p:grpSp>
        <p:nvGrpSpPr>
          <p:cNvPr id="31" name="群組 30">
            <a:extLst>
              <a:ext uri="{FF2B5EF4-FFF2-40B4-BE49-F238E27FC236}">
                <a16:creationId xmlns:a16="http://schemas.microsoft.com/office/drawing/2014/main" id="{B007F149-96A6-4FA5-8979-11483023257B}"/>
              </a:ext>
            </a:extLst>
          </p:cNvPr>
          <p:cNvGrpSpPr/>
          <p:nvPr/>
        </p:nvGrpSpPr>
        <p:grpSpPr>
          <a:xfrm>
            <a:off x="4843598" y="2193584"/>
            <a:ext cx="4878195" cy="2639365"/>
            <a:chOff x="4843598" y="2193584"/>
            <a:chExt cx="4878195" cy="2639365"/>
          </a:xfrm>
        </p:grpSpPr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35F4B57B-29C6-4817-ADEA-F74309266AE8}"/>
                </a:ext>
              </a:extLst>
            </p:cNvPr>
            <p:cNvGrpSpPr/>
            <p:nvPr/>
          </p:nvGrpSpPr>
          <p:grpSpPr>
            <a:xfrm>
              <a:off x="4843598" y="2193584"/>
              <a:ext cx="4878195" cy="2639365"/>
              <a:chOff x="414714" y="2571750"/>
              <a:chExt cx="4878195" cy="2639365"/>
            </a:xfrm>
          </p:grpSpPr>
          <p:pic>
            <p:nvPicPr>
              <p:cNvPr id="104" name="Google Shape;104;g1c2a36bf6df_0_15"/>
              <p:cNvPicPr preferRelativeResize="0"/>
              <p:nvPr/>
            </p:nvPicPr>
            <p:blipFill rotWithShape="1">
              <a:blip r:embed="rId5">
                <a:alphaModFix/>
              </a:blip>
              <a:srcRect t="24042" r="50628"/>
              <a:stretch/>
            </p:blipFill>
            <p:spPr>
              <a:xfrm>
                <a:off x="414714" y="2571750"/>
                <a:ext cx="3951542" cy="258602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05" name="Google Shape;105;g1c2a36bf6df_0_15"/>
              <p:cNvSpPr txBox="1"/>
              <p:nvPr/>
            </p:nvSpPr>
            <p:spPr>
              <a:xfrm>
                <a:off x="3836203" y="4879776"/>
                <a:ext cx="1456706" cy="33133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sz="1200">
                    <a:latin typeface="Open Sans"/>
                    <a:ea typeface="Open Sans"/>
                    <a:cs typeface="Open Sans"/>
                    <a:sym typeface="Open Sans"/>
                  </a:rPr>
                  <a:t>read/write</a:t>
                </a:r>
                <a:endParaRPr sz="1200"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sp>
          <p:nvSpPr>
            <p:cNvPr id="54" name="文字方塊 53">
              <a:extLst>
                <a:ext uri="{FF2B5EF4-FFF2-40B4-BE49-F238E27FC236}">
                  <a16:creationId xmlns:a16="http://schemas.microsoft.com/office/drawing/2014/main" id="{1930C16F-F2B5-462E-9D96-1243A431BDA7}"/>
                </a:ext>
              </a:extLst>
            </p:cNvPr>
            <p:cNvSpPr txBox="1"/>
            <p:nvPr/>
          </p:nvSpPr>
          <p:spPr>
            <a:xfrm>
              <a:off x="6030052" y="2250107"/>
              <a:ext cx="157863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/>
                <a:t>Mapping</a:t>
              </a:r>
              <a:endParaRPr lang="zh-TW" altLang="en-US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6.17284E-7 L 0.03385 6.17284E-7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6.17284E-7 L 0.03385 6.17284E-7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6.17284E-7 L 0.03385 6.17284E-7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c2a36bf6df_0_8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Mapping</a:t>
            </a:r>
            <a:endParaRPr/>
          </a:p>
        </p:txBody>
      </p:sp>
      <p:sp>
        <p:nvSpPr>
          <p:cNvPr id="113" name="Google Shape;113;g1c2a36bf6df_0_81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Find a good way to schedule operations and determine data movements.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Different Mapping results in different characteristics of hardware design.</a:t>
            </a:r>
            <a:endParaRPr/>
          </a:p>
        </p:txBody>
      </p:sp>
      <p:pic>
        <p:nvPicPr>
          <p:cNvPr id="114" name="Google Shape;114;g1c2a36bf6df_0_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9313" y="2135175"/>
            <a:ext cx="4905375" cy="2838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6132C02-60C0-4C3C-A937-20EAA6D59A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err="1"/>
              <a:t>Timeloop</a:t>
            </a:r>
            <a:r>
              <a:rPr lang="en-US" altLang="zh-TW" dirty="0"/>
              <a:t> systematically </a:t>
            </a:r>
            <a:r>
              <a:rPr lang="en-US" altLang="zh-TW" u="sng" dirty="0"/>
              <a:t>constructs a </a:t>
            </a:r>
            <a:r>
              <a:rPr lang="en-US" altLang="zh-TW" u="sng" dirty="0" err="1"/>
              <a:t>mapspace</a:t>
            </a:r>
            <a:r>
              <a:rPr lang="en-US" altLang="zh-TW" dirty="0"/>
              <a:t> and walks through the mappings in it to </a:t>
            </a:r>
            <a:r>
              <a:rPr lang="en-US" altLang="zh-TW" u="sng" dirty="0"/>
              <a:t>find the optimal mapping</a:t>
            </a:r>
            <a:r>
              <a:rPr lang="en-US" altLang="zh-TW" dirty="0"/>
              <a:t> for a specific architecture.</a:t>
            </a:r>
          </a:p>
          <a:p>
            <a:endParaRPr lang="zh-TW" altLang="en-US" dirty="0"/>
          </a:p>
        </p:txBody>
      </p:sp>
      <p:pic>
        <p:nvPicPr>
          <p:cNvPr id="4" name="Google Shape;121;g1c2a36bf6df_0_87">
            <a:extLst>
              <a:ext uri="{FF2B5EF4-FFF2-40B4-BE49-F238E27FC236}">
                <a16:creationId xmlns:a16="http://schemas.microsoft.com/office/drawing/2014/main" id="{F0D39303-27C9-4460-9EFD-99B57B8E5E49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31022" y="2035835"/>
            <a:ext cx="6081955" cy="310766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78;g1c27704b790_0_0">
            <a:extLst>
              <a:ext uri="{FF2B5EF4-FFF2-40B4-BE49-F238E27FC236}">
                <a16:creationId xmlns:a16="http://schemas.microsoft.com/office/drawing/2014/main" id="{97AACD98-B561-4B26-9B7F-311FE2059B1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150" y="444500"/>
            <a:ext cx="8521700" cy="7080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/>
              <a:t>What can Timeloop do?</a:t>
            </a:r>
            <a:r>
              <a:rPr lang="zh-TW" altLang="en-US" dirty="0"/>
              <a:t> </a:t>
            </a:r>
            <a:r>
              <a:rPr lang="en-US" altLang="zh-TW" dirty="0"/>
              <a:t>(2/2)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631846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c2a36bf6df_0_15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Inputs-</a:t>
            </a:r>
            <a:r>
              <a:rPr lang="zh-TW" dirty="0"/>
              <a:t>Mapping Constraints</a:t>
            </a:r>
            <a:endParaRPr dirty="0"/>
          </a:p>
        </p:txBody>
      </p:sp>
      <p:sp>
        <p:nvSpPr>
          <p:cNvPr id="127" name="Google Shape;127;g1c2a36bf6df_0_150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 dirty="0"/>
              <a:t>Permutation</a:t>
            </a:r>
            <a:endParaRPr lang="en-US" altLang="zh-TW" dirty="0"/>
          </a:p>
          <a:p>
            <a:pPr lvl="1" indent="-342900">
              <a:buSzPts val="1800"/>
              <a:buChar char="●"/>
            </a:pPr>
            <a:r>
              <a:rPr lang="en-US" dirty="0"/>
              <a:t>The order of dimensions when doing calculation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 dirty="0"/>
              <a:t>Factor</a:t>
            </a:r>
            <a:endParaRPr lang="en-US" altLang="zh-TW" dirty="0"/>
          </a:p>
          <a:p>
            <a:pPr lvl="1" indent="-342900">
              <a:buSzPts val="1800"/>
              <a:buChar char="●"/>
            </a:pPr>
            <a:r>
              <a:rPr lang="en-US" dirty="0"/>
              <a:t>Split a specific dimension between different hardware 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 dirty="0"/>
              <a:t>Bypass</a:t>
            </a:r>
            <a:endParaRPr lang="en-US" altLang="zh-TW" dirty="0"/>
          </a:p>
          <a:p>
            <a:pPr lvl="1" indent="-342900">
              <a:buSzPts val="1800"/>
              <a:buChar char="●"/>
            </a:pPr>
            <a:r>
              <a:rPr lang="en-US" dirty="0"/>
              <a:t>Determine which data should/shouldn’t be store in </a:t>
            </a:r>
            <a:br>
              <a:rPr lang="en-US" dirty="0"/>
            </a:br>
            <a:r>
              <a:rPr lang="en-US" dirty="0"/>
              <a:t>a specific memory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 dirty="0"/>
              <a:t>Use constraint</a:t>
            </a:r>
            <a:r>
              <a:rPr lang="en-US" altLang="zh-TW" dirty="0"/>
              <a:t>s</a:t>
            </a:r>
            <a:r>
              <a:rPr lang="zh-TW" dirty="0"/>
              <a:t> to simulate a specific dataflow!</a:t>
            </a:r>
            <a:endParaRPr dirty="0"/>
          </a:p>
        </p:txBody>
      </p:sp>
      <p:pic>
        <p:nvPicPr>
          <p:cNvPr id="128" name="Google Shape;128;g1c2a36bf6df_0_1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48412" y="1060656"/>
            <a:ext cx="3195587" cy="39810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CE93D8"/>
      </a:accent2>
      <a:accent3>
        <a:srgbClr val="4DB6AC"/>
      </a:accent3>
      <a:accent4>
        <a:srgbClr val="FF9800"/>
      </a:accent4>
      <a:accent5>
        <a:srgbClr val="009668"/>
      </a:accent5>
      <a:accent6>
        <a:srgbClr val="EEFF41"/>
      </a:accent6>
      <a:hlink>
        <a:srgbClr val="009668"/>
      </a:hlink>
      <a:folHlink>
        <a:srgbClr val="00966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990</TotalTime>
  <Words>1756</Words>
  <Application>Microsoft Office PowerPoint</Application>
  <PresentationFormat>如螢幕大小 (16:9)</PresentationFormat>
  <Paragraphs>407</Paragraphs>
  <Slides>37</Slides>
  <Notes>29</Notes>
  <HiddenSlides>5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37</vt:i4>
      </vt:variant>
    </vt:vector>
  </HeadingPairs>
  <TitlesOfParts>
    <vt:vector size="44" baseType="lpstr">
      <vt:lpstr>PT Sans Narrow</vt:lpstr>
      <vt:lpstr>Open Sans</vt:lpstr>
      <vt:lpstr>新細明體</vt:lpstr>
      <vt:lpstr>Cambria</vt:lpstr>
      <vt:lpstr>Cambria Math</vt:lpstr>
      <vt:lpstr>Arial</vt:lpstr>
      <vt:lpstr>Tropic</vt:lpstr>
      <vt:lpstr>Explore Dataflow in  Deep Learning Accelerator(DLA)</vt:lpstr>
      <vt:lpstr>Outline</vt:lpstr>
      <vt:lpstr>What can Timeloop do? (1/2)</vt:lpstr>
      <vt:lpstr>Inputs-Problem</vt:lpstr>
      <vt:lpstr>Inputs-Architecture</vt:lpstr>
      <vt:lpstr>Inputs-Mapping</vt:lpstr>
      <vt:lpstr>Mapping</vt:lpstr>
      <vt:lpstr>What can Timeloop do? (2/2)</vt:lpstr>
      <vt:lpstr>Inputs-Mapping Constraints</vt:lpstr>
      <vt:lpstr>Dataflows</vt:lpstr>
      <vt:lpstr>Define the problem</vt:lpstr>
      <vt:lpstr>Eyeriss </vt:lpstr>
      <vt:lpstr>Row Stationary dataflow</vt:lpstr>
      <vt:lpstr>2-D Convolution PE Set</vt:lpstr>
      <vt:lpstr>TPU</vt:lpstr>
      <vt:lpstr>Systolic array</vt:lpstr>
      <vt:lpstr>TPU-like Architecture</vt:lpstr>
      <vt:lpstr>NVDLA </vt:lpstr>
      <vt:lpstr>Atomic operation</vt:lpstr>
      <vt:lpstr>Stripe operation</vt:lpstr>
      <vt:lpstr>Block operation</vt:lpstr>
      <vt:lpstr>NVDLA simulation on Timeloop</vt:lpstr>
      <vt:lpstr>SuperPoint CNN layer shapes </vt:lpstr>
      <vt:lpstr>Assumption for simulation</vt:lpstr>
      <vt:lpstr>Utilization &amp; pJ/Compute</vt:lpstr>
      <vt:lpstr>Take a look into the mapping</vt:lpstr>
      <vt:lpstr>What’s wrong with convDa?</vt:lpstr>
      <vt:lpstr>The index factorization problem</vt:lpstr>
      <vt:lpstr>Padding the problem size(try on conv1b)</vt:lpstr>
      <vt:lpstr>Padding the problem size(try on conv1b)</vt:lpstr>
      <vt:lpstr>Utilization &amp; pJ/Compute(TPU-like)</vt:lpstr>
      <vt:lpstr>Utilization &amp; pJ/Compute(NVDLA-like)</vt:lpstr>
      <vt:lpstr>Comparison</vt:lpstr>
      <vt:lpstr>Conclusion(1/2) </vt:lpstr>
      <vt:lpstr>Conclusion(2/2) </vt:lpstr>
      <vt:lpstr>Comparison</vt:lpstr>
      <vt:lpstr>future work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1228-discussion</dc:title>
  <cp:lastModifiedBy>Yung-Hsiang Chuang</cp:lastModifiedBy>
  <cp:revision>55</cp:revision>
  <dcterms:modified xsi:type="dcterms:W3CDTF">2023-01-13T02:19:11Z</dcterms:modified>
</cp:coreProperties>
</file>